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3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58" r:id="rId10"/>
    <p:sldId id="279" r:id="rId11"/>
    <p:sldId id="280" r:id="rId12"/>
    <p:sldId id="278" r:id="rId13"/>
    <p:sldId id="259" r:id="rId14"/>
    <p:sldId id="282" r:id="rId15"/>
    <p:sldId id="283" r:id="rId16"/>
    <p:sldId id="284" r:id="rId17"/>
    <p:sldId id="285" r:id="rId18"/>
    <p:sldId id="286" r:id="rId19"/>
    <p:sldId id="281" r:id="rId20"/>
    <p:sldId id="260" r:id="rId21"/>
    <p:sldId id="288" r:id="rId22"/>
    <p:sldId id="289" r:id="rId23"/>
    <p:sldId id="290" r:id="rId24"/>
    <p:sldId id="291" r:id="rId25"/>
    <p:sldId id="292" r:id="rId26"/>
    <p:sldId id="293" r:id="rId27"/>
    <p:sldId id="261" r:id="rId28"/>
    <p:sldId id="294" r:id="rId29"/>
    <p:sldId id="295" r:id="rId30"/>
    <p:sldId id="296" r:id="rId31"/>
    <p:sldId id="297" r:id="rId32"/>
    <p:sldId id="339" r:id="rId33"/>
    <p:sldId id="299" r:id="rId34"/>
    <p:sldId id="300" r:id="rId35"/>
    <p:sldId id="301" r:id="rId36"/>
    <p:sldId id="302" r:id="rId37"/>
    <p:sldId id="304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6" r:id="rId48"/>
    <p:sldId id="315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4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D5C21-149A-4B5C-9743-4775D7258D49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B73C6-1B91-4747-88CD-ED8FCE9DF3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12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93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722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45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59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0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98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63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05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8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434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24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544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73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358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32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55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29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DC5C1A-7B65-40E7-AF79-E9EA8C933D16}" type="datetimeFigureOut">
              <a:rPr lang="fi-FI" smtClean="0"/>
              <a:t>11.12.2020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DA022E-407D-451B-A5B6-0836527554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137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C13A8AF2-4C5A-4B94-B5E0-9D4AB856A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A1E8206-AAF0-4879-9DB5-3E6DD5C2D44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fi-FI" altLang="fi-FI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7A035B0-CE9A-479C-B5E1-74B3CE91656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BB05E3E5-9913-455F-A7FC-F5E8C238D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ED0EE7B-3E0B-4DC6-8620-BBC33F9D36B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tunnuksella</a:t>
            </a:r>
          </a:p>
          <a:p>
            <a:r>
              <a:rPr lang="fi-FI" altLang="fi-FI"/>
              <a:t>perusmuoto ilman tunnusta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B76094CE-ED46-455D-85BA-EB99ED73E14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 want </a:t>
            </a:r>
            <a:r>
              <a:rPr lang="fi-FI" altLang="fi-FI" b="1"/>
              <a:t>to be</a:t>
            </a:r>
            <a:r>
              <a:rPr lang="fi-FI" altLang="fi-FI"/>
              <a:t> free!</a:t>
            </a:r>
          </a:p>
          <a:p>
            <a:endParaRPr lang="fi-FI" altLang="fi-FI"/>
          </a:p>
          <a:p>
            <a:r>
              <a:rPr lang="fi-FI" altLang="fi-FI"/>
              <a:t>I can </a:t>
            </a:r>
            <a:r>
              <a:rPr lang="fi-FI" altLang="fi-FI" b="1"/>
              <a:t>swim</a:t>
            </a:r>
            <a:r>
              <a:rPr lang="fi-FI" altLang="fi-FI"/>
              <a:t> well.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F60F7F3-09EC-41EF-984C-37D3AE857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B0CA516C-8813-45D6-BA53-9C7BC2A3B6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tunnuksella</a:t>
            </a:r>
          </a:p>
          <a:p>
            <a:r>
              <a:rPr lang="fi-FI" altLang="fi-FI"/>
              <a:t>perusmuoto ilman tunnusta</a:t>
            </a:r>
          </a:p>
          <a:p>
            <a:r>
              <a:rPr lang="fi-FI" altLang="fi-FI"/>
              <a:t>that-lause</a:t>
            </a:r>
          </a:p>
          <a:p>
            <a:endParaRPr lang="fi-FI" altLang="fi-FI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7A8BDBFB-E088-422B-95E0-8827B988FB8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 want </a:t>
            </a:r>
            <a:r>
              <a:rPr lang="fi-FI" altLang="fi-FI" b="1"/>
              <a:t>to be</a:t>
            </a:r>
            <a:r>
              <a:rPr lang="fi-FI" altLang="fi-FI"/>
              <a:t> free!</a:t>
            </a:r>
          </a:p>
          <a:p>
            <a:endParaRPr lang="fi-FI" altLang="fi-FI"/>
          </a:p>
          <a:p>
            <a:r>
              <a:rPr lang="fi-FI" altLang="fi-FI"/>
              <a:t>I can </a:t>
            </a:r>
            <a:r>
              <a:rPr lang="fi-FI" altLang="fi-FI" b="1"/>
              <a:t>swim</a:t>
            </a:r>
            <a:r>
              <a:rPr lang="fi-FI" altLang="fi-FI"/>
              <a:t> well.</a:t>
            </a:r>
          </a:p>
          <a:p>
            <a:endParaRPr lang="fi-FI" altLang="fi-FI"/>
          </a:p>
          <a:p>
            <a:r>
              <a:rPr lang="fi-FI" altLang="fi-FI"/>
              <a:t>I believe (</a:t>
            </a:r>
            <a:r>
              <a:rPr lang="fi-FI" altLang="fi-FI" b="1"/>
              <a:t>that</a:t>
            </a:r>
            <a:r>
              <a:rPr lang="fi-FI" altLang="fi-FI"/>
              <a:t>) I can finish this job.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95E1223-1827-482C-B75D-B19205F7C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E08C198-8AA7-4F98-99B2-FD9F916B76B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perusmuoto tunnuksella</a:t>
            </a:r>
          </a:p>
          <a:p>
            <a:r>
              <a:rPr lang="fi-FI" altLang="fi-FI"/>
              <a:t>perusmuoto ilman tunnusta</a:t>
            </a:r>
          </a:p>
          <a:p>
            <a:r>
              <a:rPr lang="fi-FI" altLang="fi-FI"/>
              <a:t>that-lause</a:t>
            </a:r>
          </a:p>
          <a:p>
            <a:endParaRPr lang="fi-FI" altLang="fi-FI"/>
          </a:p>
          <a:p>
            <a:r>
              <a:rPr lang="fi-FI" altLang="fi-FI"/>
              <a:t>ing-muoto</a:t>
            </a:r>
          </a:p>
          <a:p>
            <a:endParaRPr lang="fi-FI" altLang="fi-FI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7DC0888-20C0-442C-9709-A592005096D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I want </a:t>
            </a:r>
            <a:r>
              <a:rPr lang="fi-FI" altLang="fi-FI" b="1"/>
              <a:t>to be</a:t>
            </a:r>
            <a:r>
              <a:rPr lang="fi-FI" altLang="fi-FI"/>
              <a:t> free!</a:t>
            </a:r>
          </a:p>
          <a:p>
            <a:endParaRPr lang="fi-FI" altLang="fi-FI"/>
          </a:p>
          <a:p>
            <a:r>
              <a:rPr lang="fi-FI" altLang="fi-FI"/>
              <a:t>I can </a:t>
            </a:r>
            <a:r>
              <a:rPr lang="fi-FI" altLang="fi-FI" b="1"/>
              <a:t>swim</a:t>
            </a:r>
            <a:r>
              <a:rPr lang="fi-FI" altLang="fi-FI"/>
              <a:t> well.</a:t>
            </a:r>
          </a:p>
          <a:p>
            <a:endParaRPr lang="fi-FI" altLang="fi-FI"/>
          </a:p>
          <a:p>
            <a:r>
              <a:rPr lang="fi-FI" altLang="fi-FI"/>
              <a:t>I believe (</a:t>
            </a:r>
            <a:r>
              <a:rPr lang="fi-FI" altLang="fi-FI" b="1"/>
              <a:t>that</a:t>
            </a:r>
            <a:r>
              <a:rPr lang="fi-FI" altLang="fi-FI"/>
              <a:t>) I can finish this job.</a:t>
            </a:r>
          </a:p>
          <a:p>
            <a:r>
              <a:rPr lang="fi-FI" altLang="fi-FI"/>
              <a:t>I’m interested in </a:t>
            </a:r>
            <a:r>
              <a:rPr lang="fi-FI" altLang="fi-FI" b="1"/>
              <a:t>meeting</a:t>
            </a:r>
            <a:r>
              <a:rPr lang="fi-FI" altLang="fi-FI"/>
              <a:t> new people.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2C87AEB-25DC-450C-A8C6-4B1D34815B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eli Infinitiivi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F8A871F-AA00-4E59-AC90-0AB0D5E2517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86B1515-9701-433C-AAE1-D93B7A0AC27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8BF0255-9E69-4D4B-AA3E-C1BB054C7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eli Infinitiivi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CBE1682-C1B0-413E-8129-9382CC510B9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AKTIIVI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B6E2A39-5FF9-470E-9EA3-7FA20C6886C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PASSIIVI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551DF76-76B3-439A-BD14-DA2C5FC36D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eli Infinitiivi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6AED0FC-E746-4847-BEC6-94D453308A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AKTIIVI</a:t>
            </a:r>
          </a:p>
          <a:p>
            <a:r>
              <a:rPr lang="fi-FI" altLang="fi-FI"/>
              <a:t>Nykyviittaus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E80FFE02-64B5-48AE-9BB2-0C9B16CD0EB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PASSIIVI</a:t>
            </a:r>
          </a:p>
          <a:p>
            <a:r>
              <a:rPr lang="fi-FI" altLang="fi-FI"/>
              <a:t>Nykyviittaus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547F627-2744-40A8-803B-C593B27F1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eli Infinitiivi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DEF95F3F-E0BB-4D41-BA2A-61A44A92531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AKTIIVI</a:t>
            </a:r>
          </a:p>
          <a:p>
            <a:r>
              <a:rPr lang="fi-FI" altLang="fi-FI"/>
              <a:t>Nykyviittaus</a:t>
            </a:r>
          </a:p>
          <a:p>
            <a:endParaRPr lang="fi-FI" altLang="fi-FI"/>
          </a:p>
          <a:p>
            <a:r>
              <a:rPr lang="fi-FI" altLang="fi-FI"/>
              <a:t>Menneen ajan viittaus</a:t>
            </a:r>
          </a:p>
          <a:p>
            <a:endParaRPr lang="fi-FI" altLang="fi-FI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E41FCCF7-9E6A-42EC-A610-41D32E4F2E0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PASSIIVI</a:t>
            </a:r>
          </a:p>
          <a:p>
            <a:r>
              <a:rPr lang="fi-FI" altLang="fi-FI"/>
              <a:t>Nykyviittaus</a:t>
            </a:r>
          </a:p>
          <a:p>
            <a:endParaRPr lang="fi-FI" altLang="fi-FI"/>
          </a:p>
          <a:p>
            <a:r>
              <a:rPr lang="fi-FI" altLang="fi-FI"/>
              <a:t>Menneen ajan viittaus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585FC4B-86D4-4F1E-833A-3C84E0090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eli Infinitiivi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79A893A9-5B9F-49CC-A747-89F526FC1F4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AKTIIVI</a:t>
            </a:r>
          </a:p>
          <a:p>
            <a:r>
              <a:rPr lang="fi-FI" altLang="fi-FI"/>
              <a:t>Nykyviittaus</a:t>
            </a:r>
          </a:p>
          <a:p>
            <a:r>
              <a:rPr lang="fi-FI" altLang="fi-FI" b="1"/>
              <a:t>to see</a:t>
            </a:r>
          </a:p>
          <a:p>
            <a:r>
              <a:rPr lang="fi-FI" altLang="fi-FI"/>
              <a:t>Menneen ajan viittaus</a:t>
            </a:r>
          </a:p>
          <a:p>
            <a:r>
              <a:rPr lang="fi-FI" altLang="fi-FI" b="1"/>
              <a:t>to have seen</a:t>
            </a:r>
          </a:p>
          <a:p>
            <a:endParaRPr lang="fi-FI" altLang="fi-FI" b="1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57F2941C-D948-485F-8254-83797D3FB0F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Perusmuotoja on neljä eri tilanteisiin:</a:t>
            </a:r>
          </a:p>
          <a:p>
            <a:r>
              <a:rPr lang="fi-FI" altLang="fi-FI"/>
              <a:t>PASSIIVI</a:t>
            </a:r>
          </a:p>
          <a:p>
            <a:r>
              <a:rPr lang="fi-FI" altLang="fi-FI"/>
              <a:t>Nykyviittaus</a:t>
            </a:r>
          </a:p>
          <a:p>
            <a:r>
              <a:rPr lang="fi-FI" altLang="fi-FI" b="1"/>
              <a:t>to be seen</a:t>
            </a:r>
          </a:p>
          <a:p>
            <a:r>
              <a:rPr lang="fi-FI" altLang="fi-FI"/>
              <a:t>Menneen ajan viittaus</a:t>
            </a:r>
          </a:p>
          <a:p>
            <a:r>
              <a:rPr lang="fi-FI" altLang="fi-FI" b="1"/>
              <a:t>to have been seen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767E983-1E9D-454A-995E-D4AC8FF25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eli Infinitiivi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BAFB89B6-A8A0-4B63-9429-B7DE62BDCBE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 sz="2400"/>
              <a:t>AKTIIVI Nykyviittaus</a:t>
            </a:r>
          </a:p>
          <a:p>
            <a:r>
              <a:rPr lang="fi-FI" altLang="fi-FI" sz="2400"/>
              <a:t>You should </a:t>
            </a:r>
            <a:r>
              <a:rPr lang="fi-FI" altLang="fi-FI" sz="2400" b="1"/>
              <a:t>see</a:t>
            </a:r>
            <a:r>
              <a:rPr lang="fi-FI" altLang="fi-FI" sz="2400"/>
              <a:t> my room: it’s so tidy!</a:t>
            </a:r>
          </a:p>
          <a:p>
            <a:endParaRPr lang="fi-FI" altLang="fi-FI" sz="2400"/>
          </a:p>
          <a:p>
            <a:r>
              <a:rPr lang="fi-FI" altLang="fi-FI" sz="2400"/>
              <a:t>Menneen ajan viittaus</a:t>
            </a:r>
          </a:p>
          <a:p>
            <a:endParaRPr lang="fi-FI" altLang="fi-FI" sz="2400"/>
          </a:p>
          <a:p>
            <a:r>
              <a:rPr lang="fi-FI" altLang="fi-FI" sz="2400"/>
              <a:t>You should </a:t>
            </a:r>
            <a:r>
              <a:rPr lang="fi-FI" altLang="fi-FI" sz="2400" b="1"/>
              <a:t>have seen</a:t>
            </a:r>
            <a:r>
              <a:rPr lang="fi-FI" altLang="fi-FI" sz="2400"/>
              <a:t> my room yesterday: it was a mess! 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BB085961-961D-4344-BA2C-A3684A96CF9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 sz="2400"/>
              <a:t>PASSIIVI Nykyviittaus</a:t>
            </a:r>
          </a:p>
          <a:p>
            <a:r>
              <a:rPr lang="fi-FI" altLang="fi-FI" sz="2400"/>
              <a:t>My room should</a:t>
            </a:r>
            <a:r>
              <a:rPr lang="fi-FI" altLang="fi-FI" sz="2400" b="1"/>
              <a:t> be seen</a:t>
            </a:r>
            <a:r>
              <a:rPr lang="fi-FI" altLang="fi-FI" sz="2400"/>
              <a:t> now: it’s so tidy!</a:t>
            </a:r>
          </a:p>
          <a:p>
            <a:pPr>
              <a:buFontTx/>
              <a:buNone/>
            </a:pPr>
            <a:endParaRPr lang="fi-FI" altLang="fi-FI" sz="2400"/>
          </a:p>
          <a:p>
            <a:r>
              <a:rPr lang="fi-FI" altLang="fi-FI" sz="2400"/>
              <a:t>Menneen ajan viittaus</a:t>
            </a:r>
          </a:p>
          <a:p>
            <a:endParaRPr lang="fi-FI" altLang="fi-FI" sz="2400"/>
          </a:p>
          <a:p>
            <a:r>
              <a:rPr lang="fi-FI" altLang="fi-FI" sz="2400"/>
              <a:t>My room should </a:t>
            </a:r>
            <a:r>
              <a:rPr lang="fi-FI" altLang="fi-FI" sz="2400" b="1"/>
              <a:t>have been cleaned</a:t>
            </a:r>
            <a:r>
              <a:rPr lang="fi-FI" altLang="fi-FI" sz="2400"/>
              <a:t> a long time ago.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CAE91A0-E82A-4C56-8761-0165146B3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eli Infinitiivi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7E1291C7-CB34-4988-88BA-73B791CCEB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r>
              <a:rPr lang="fi-FI" altLang="fi-FI" sz="2000"/>
              <a:t>AKTIIVI</a:t>
            </a:r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r>
              <a:rPr lang="fi-FI" altLang="fi-FI" sz="2000" b="1"/>
              <a:t>not</a:t>
            </a:r>
            <a:r>
              <a:rPr lang="fi-FI" altLang="fi-FI" sz="2000"/>
              <a:t> to see</a:t>
            </a:r>
          </a:p>
          <a:p>
            <a:pPr>
              <a:lnSpc>
                <a:spcPct val="90000"/>
              </a:lnSpc>
            </a:pPr>
            <a:endParaRPr lang="fi-FI" altLang="fi-FI" sz="2000" b="1"/>
          </a:p>
          <a:p>
            <a:pPr>
              <a:lnSpc>
                <a:spcPct val="90000"/>
              </a:lnSpc>
            </a:pPr>
            <a:r>
              <a:rPr lang="fi-FI" altLang="fi-FI" sz="2000" b="1"/>
              <a:t>not</a:t>
            </a:r>
            <a:r>
              <a:rPr lang="fi-FI" altLang="fi-FI" sz="2000"/>
              <a:t> to have seen</a:t>
            </a:r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r>
              <a:rPr lang="fi-FI" altLang="fi-FI" sz="2000" b="1"/>
              <a:t>kieltomuodot saadaan lisäämällä tunnuksen eteen NOT tai NEVER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6CCC2FFF-5B3E-4261-93A3-868CFD976F4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r>
              <a:rPr lang="fi-FI" altLang="fi-FI" sz="2000"/>
              <a:t>PASSIIVI</a:t>
            </a:r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r>
              <a:rPr lang="fi-FI" altLang="fi-FI" sz="2000" b="1"/>
              <a:t>not</a:t>
            </a:r>
            <a:r>
              <a:rPr lang="fi-FI" altLang="fi-FI" sz="2000"/>
              <a:t> to be seen</a:t>
            </a:r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r>
              <a:rPr lang="fi-FI" altLang="fi-FI" sz="2000" b="1"/>
              <a:t>not</a:t>
            </a:r>
            <a:r>
              <a:rPr lang="fi-FI" altLang="fi-FI" sz="2000"/>
              <a:t> to have been seen</a:t>
            </a:r>
          </a:p>
          <a:p>
            <a:pPr>
              <a:lnSpc>
                <a:spcPct val="90000"/>
              </a:lnSpc>
            </a:pPr>
            <a:endParaRPr lang="fi-FI" altLang="fi-FI" sz="2000"/>
          </a:p>
          <a:p>
            <a:pPr>
              <a:lnSpc>
                <a:spcPct val="90000"/>
              </a:lnSpc>
            </a:pPr>
            <a:r>
              <a:rPr lang="fi-FI" altLang="fi-FI" sz="2000" b="1"/>
              <a:t>kieltomuodot saadaan lisäämällä tunnuksen eteen NOT tai NEVER</a:t>
            </a:r>
          </a:p>
          <a:p>
            <a:pPr>
              <a:lnSpc>
                <a:spcPct val="90000"/>
              </a:lnSpc>
            </a:pPr>
            <a:endParaRPr lang="fi-FI" altLang="fi-FI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F856EF7-87FD-4E07-95E0-BD5FBB65D4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BA2A7C4-CA8E-4D40-AD3A-915475916D0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SPOTPA</a:t>
            </a:r>
          </a:p>
          <a:p>
            <a:r>
              <a:rPr lang="fi-FI" altLang="fi-FI"/>
              <a:t>P = predikaatti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24E25F2-5A93-4169-B81D-514110AB2D7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DF89F92-EF3B-4F41-B59E-8EE74E5D7C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84F120-2E9E-4838-A4C7-5AF5084633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tunnuksella liitetään moniin suuriin sanaluokkiin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9CC2F1B0-ABD7-442E-A8CC-8B629A6A7EE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048CCE9-6E53-401D-AB4B-DFEE10C943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EE83393-89ED-4D81-88E7-F021AD8F2EE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tunnuksella liitetään moniin suuriin sanaluokkiin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6256607A-71D0-496F-B44D-0374E5342EA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Substantiivi + PM</a:t>
            </a:r>
          </a:p>
          <a:p>
            <a:r>
              <a:rPr lang="fi-FI" altLang="fi-FI"/>
              <a:t>Pronomini + PM</a:t>
            </a:r>
          </a:p>
          <a:p>
            <a:r>
              <a:rPr lang="fi-FI" altLang="fi-FI"/>
              <a:t>Adjektiivi + PM</a:t>
            </a:r>
          </a:p>
          <a:p>
            <a:r>
              <a:rPr lang="fi-FI" altLang="fi-FI"/>
              <a:t>Verbi + PM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016D672F-D830-465F-A8D1-EEA0D1D33C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5C3A306-8FA6-45FB-94F5-91F0FB1E36A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Substantiivi + PM</a:t>
            </a:r>
          </a:p>
          <a:p>
            <a:endParaRPr lang="fi-FI" altLang="fi-FI"/>
          </a:p>
          <a:p>
            <a:r>
              <a:rPr lang="fi-FI" altLang="fi-FI"/>
              <a:t>Pronomini + PM</a:t>
            </a:r>
          </a:p>
          <a:p>
            <a:endParaRPr lang="fi-FI" altLang="fi-FI"/>
          </a:p>
          <a:p>
            <a:r>
              <a:rPr lang="fi-FI" altLang="fi-FI"/>
              <a:t>Adjektiivi + PM</a:t>
            </a:r>
          </a:p>
          <a:p>
            <a:endParaRPr lang="fi-FI" altLang="fi-FI"/>
          </a:p>
          <a:p>
            <a:r>
              <a:rPr lang="fi-FI" altLang="fi-FI"/>
              <a:t>Verbi + PM</a:t>
            </a:r>
          </a:p>
          <a:p>
            <a:endParaRPr lang="fi-FI" altLang="fi-FI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706F5C55-4884-46E5-B015-E7252FC935F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F92780CE-0EE2-4EFD-9D00-FAED0F9EA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8BDD352-F91F-4D1B-AED7-D492DC6575F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Substantiivi + PM</a:t>
            </a:r>
          </a:p>
          <a:p>
            <a:endParaRPr lang="fi-FI" altLang="fi-FI"/>
          </a:p>
          <a:p>
            <a:r>
              <a:rPr lang="fi-FI" altLang="fi-FI"/>
              <a:t>Pronomini + PM</a:t>
            </a:r>
          </a:p>
          <a:p>
            <a:endParaRPr lang="fi-FI" altLang="fi-FI"/>
          </a:p>
          <a:p>
            <a:r>
              <a:rPr lang="fi-FI" altLang="fi-FI"/>
              <a:t>Adjektiivi + PM</a:t>
            </a:r>
          </a:p>
          <a:p>
            <a:endParaRPr lang="fi-FI" altLang="fi-FI"/>
          </a:p>
          <a:p>
            <a:r>
              <a:rPr lang="fi-FI" altLang="fi-FI"/>
              <a:t>Verbi + PM</a:t>
            </a:r>
          </a:p>
          <a:p>
            <a:endParaRPr lang="fi-FI" altLang="fi-FI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CA83A722-2047-4D84-AB6E-0B3A5D9C38E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I’ve got a good reason </a:t>
            </a:r>
            <a:r>
              <a:rPr lang="fi-FI" altLang="fi-FI" b="1"/>
              <a:t>to go</a:t>
            </a:r>
            <a:r>
              <a:rPr lang="fi-FI" altLang="fi-FI"/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69CCB870-5408-4C5A-B534-EF462A734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76666AC1-44C5-4EBF-9969-6170BC95EB9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Substantiivi + PM</a:t>
            </a:r>
          </a:p>
          <a:p>
            <a:endParaRPr lang="fi-FI" altLang="fi-FI"/>
          </a:p>
          <a:p>
            <a:r>
              <a:rPr lang="fi-FI" altLang="fi-FI"/>
              <a:t>Pronomini + PM</a:t>
            </a:r>
          </a:p>
          <a:p>
            <a:endParaRPr lang="fi-FI" altLang="fi-FI"/>
          </a:p>
          <a:p>
            <a:r>
              <a:rPr lang="fi-FI" altLang="fi-FI"/>
              <a:t>Adjektiivi + PM</a:t>
            </a:r>
          </a:p>
          <a:p>
            <a:endParaRPr lang="fi-FI" altLang="fi-FI"/>
          </a:p>
          <a:p>
            <a:r>
              <a:rPr lang="fi-FI" altLang="fi-FI"/>
              <a:t>Verbi + PM</a:t>
            </a:r>
          </a:p>
          <a:p>
            <a:endParaRPr lang="fi-FI" altLang="fi-FI"/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A5D9C957-03C3-473B-A42F-225A0E19F88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I’ve got a good reason </a:t>
            </a:r>
            <a:r>
              <a:rPr lang="fi-FI" altLang="fi-FI" b="1"/>
              <a:t>to go</a:t>
            </a:r>
            <a:r>
              <a:rPr lang="fi-FI" altLang="fi-FI"/>
              <a:t>.</a:t>
            </a:r>
          </a:p>
          <a:p>
            <a:r>
              <a:rPr lang="fi-FI" altLang="fi-FI"/>
              <a:t>We all need somebody </a:t>
            </a:r>
            <a:r>
              <a:rPr lang="fi-FI" altLang="fi-FI" b="1"/>
              <a:t>to love</a:t>
            </a:r>
            <a:r>
              <a:rPr lang="fi-FI" altLang="fi-FI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8D85A65-4D06-4A49-B7CA-1D03E6BA3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B75DA6D2-90A3-43B5-967E-86081EE7756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Substantiivi + PM</a:t>
            </a:r>
          </a:p>
          <a:p>
            <a:endParaRPr lang="fi-FI" altLang="fi-FI"/>
          </a:p>
          <a:p>
            <a:r>
              <a:rPr lang="fi-FI" altLang="fi-FI"/>
              <a:t>Pronomini + PM</a:t>
            </a:r>
          </a:p>
          <a:p>
            <a:endParaRPr lang="fi-FI" altLang="fi-FI"/>
          </a:p>
          <a:p>
            <a:r>
              <a:rPr lang="fi-FI" altLang="fi-FI"/>
              <a:t>Adjektiivi + PM</a:t>
            </a:r>
          </a:p>
          <a:p>
            <a:endParaRPr lang="fi-FI" altLang="fi-FI"/>
          </a:p>
          <a:p>
            <a:r>
              <a:rPr lang="fi-FI" altLang="fi-FI"/>
              <a:t>Verbi + PM</a:t>
            </a:r>
          </a:p>
          <a:p>
            <a:endParaRPr lang="fi-FI" altLang="fi-FI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9FBFF047-E9EC-40A5-8346-53DCA0C034C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I’ve got a good reason </a:t>
            </a:r>
            <a:r>
              <a:rPr lang="fi-FI" altLang="fi-FI" b="1"/>
              <a:t>to go</a:t>
            </a:r>
            <a:r>
              <a:rPr lang="fi-FI" altLang="fi-FI"/>
              <a:t>.</a:t>
            </a:r>
          </a:p>
          <a:p>
            <a:r>
              <a:rPr lang="fi-FI" altLang="fi-FI"/>
              <a:t>We all need somebody </a:t>
            </a:r>
            <a:r>
              <a:rPr lang="fi-FI" altLang="fi-FI" b="1"/>
              <a:t>to love</a:t>
            </a:r>
            <a:r>
              <a:rPr lang="fi-FI" altLang="fi-FI"/>
              <a:t>.</a:t>
            </a:r>
          </a:p>
          <a:p>
            <a:r>
              <a:rPr lang="fi-FI" altLang="fi-FI"/>
              <a:t>I’m proud </a:t>
            </a:r>
            <a:r>
              <a:rPr lang="fi-FI" altLang="fi-FI" b="1"/>
              <a:t>to be</a:t>
            </a:r>
            <a:r>
              <a:rPr lang="fi-FI" altLang="fi-FI"/>
              <a:t> a Finn.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1B1A2066-B968-42BE-A659-BB407DF48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3F73ADA-A9D3-4131-8AF5-1AE244F0C1F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Substantiivi + PM</a:t>
            </a:r>
          </a:p>
          <a:p>
            <a:endParaRPr lang="fi-FI" altLang="fi-FI"/>
          </a:p>
          <a:p>
            <a:r>
              <a:rPr lang="fi-FI" altLang="fi-FI"/>
              <a:t>Pronomini + PM</a:t>
            </a:r>
          </a:p>
          <a:p>
            <a:endParaRPr lang="fi-FI" altLang="fi-FI"/>
          </a:p>
          <a:p>
            <a:r>
              <a:rPr lang="fi-FI" altLang="fi-FI"/>
              <a:t>Adjektiivi + PM</a:t>
            </a:r>
          </a:p>
          <a:p>
            <a:endParaRPr lang="fi-FI" altLang="fi-FI"/>
          </a:p>
          <a:p>
            <a:r>
              <a:rPr lang="fi-FI" altLang="fi-FI"/>
              <a:t>Verbi + PM</a:t>
            </a:r>
          </a:p>
          <a:p>
            <a:endParaRPr lang="fi-FI" altLang="fi-FI"/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B9DB4540-EA0D-44DF-ADFC-9D6BC2C0EF9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altLang="fi-FI"/>
              <a:t>I’ve got a good reason </a:t>
            </a:r>
            <a:r>
              <a:rPr lang="fi-FI" altLang="fi-FI" b="1"/>
              <a:t>to go</a:t>
            </a:r>
            <a:r>
              <a:rPr lang="fi-FI" altLang="fi-FI"/>
              <a:t>.</a:t>
            </a:r>
          </a:p>
          <a:p>
            <a:r>
              <a:rPr lang="fi-FI" altLang="fi-FI"/>
              <a:t>We all need somebody </a:t>
            </a:r>
            <a:r>
              <a:rPr lang="fi-FI" altLang="fi-FI" b="1"/>
              <a:t>to love</a:t>
            </a:r>
            <a:r>
              <a:rPr lang="fi-FI" altLang="fi-FI"/>
              <a:t>.</a:t>
            </a:r>
          </a:p>
          <a:p>
            <a:r>
              <a:rPr lang="fi-FI" altLang="fi-FI"/>
              <a:t>I’m proud </a:t>
            </a:r>
            <a:r>
              <a:rPr lang="fi-FI" altLang="fi-FI" b="1"/>
              <a:t>to be</a:t>
            </a:r>
            <a:r>
              <a:rPr lang="fi-FI" altLang="fi-FI"/>
              <a:t> a Finn.</a:t>
            </a:r>
          </a:p>
          <a:p>
            <a:r>
              <a:rPr lang="fi-FI" altLang="fi-FI"/>
              <a:t>I want you </a:t>
            </a:r>
            <a:r>
              <a:rPr lang="fi-FI" altLang="fi-FI" b="1"/>
              <a:t>to go</a:t>
            </a:r>
            <a:r>
              <a:rPr lang="fi-FI" altLang="fi-FI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9C3565C-511D-4A67-B4E5-EA9A564E6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6BB4A3A-791C-40B3-A947-F49F92FCCAB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Kysymyssana + PM</a:t>
            </a:r>
          </a:p>
          <a:p>
            <a:pPr>
              <a:buFontTx/>
              <a:buNone/>
            </a:pPr>
            <a:endParaRPr lang="fi-FI" altLang="fi-FI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24FAD9B-590A-4A9C-9760-E2EBAC2E232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50F5CC4-74F6-43DC-95CC-062181917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9E93FC2-645A-470F-AF60-AE2943E3FEC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Kysymyssana + PM</a:t>
            </a:r>
          </a:p>
          <a:p>
            <a:endParaRPr lang="fi-FI" altLang="fi-FI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91588076-1675-4611-95E3-E9C9C1CA21B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I’m not sure what I should do or where I should go.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151625C5-4FA6-4123-A4BA-BC350DBE1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28F2A70-7A6C-43FA-8A0D-E92566CA329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Kysymyssana + PM</a:t>
            </a:r>
          </a:p>
          <a:p>
            <a:endParaRPr lang="fi-FI" altLang="fi-FI"/>
          </a:p>
          <a:p>
            <a:r>
              <a:rPr lang="fi-FI" altLang="fi-FI"/>
              <a:t>Perusmuodolla korvataan usein raportoituja kysymyksiä</a:t>
            </a:r>
          </a:p>
          <a:p>
            <a:pPr>
              <a:buFontTx/>
              <a:buNone/>
            </a:pPr>
            <a:endParaRPr lang="fi-FI" altLang="fi-FI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CAD40E8C-4D28-4A8B-806A-23F6F92D3D5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I’m not sure what I should do or where I should go.</a:t>
            </a:r>
          </a:p>
          <a:p>
            <a:r>
              <a:rPr lang="fi-FI" altLang="fi-FI"/>
              <a:t>I’m not sure what </a:t>
            </a:r>
          </a:p>
          <a:p>
            <a:pPr>
              <a:buFontTx/>
              <a:buNone/>
            </a:pPr>
            <a:r>
              <a:rPr lang="fi-FI" altLang="fi-FI"/>
              <a:t>	</a:t>
            </a:r>
            <a:r>
              <a:rPr lang="fi-FI" altLang="fi-FI" b="1"/>
              <a:t>to do</a:t>
            </a:r>
            <a:r>
              <a:rPr lang="fi-FI" altLang="fi-FI"/>
              <a:t> or where </a:t>
            </a:r>
            <a:r>
              <a:rPr lang="fi-FI" altLang="fi-FI" b="1"/>
              <a:t>to go</a:t>
            </a:r>
            <a:r>
              <a:rPr lang="fi-FI" altLang="fi-FI"/>
              <a:t>.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r>
              <a:rPr lang="fi-FI" altLang="fi-FI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9AED8DF-A447-40AC-A067-14A4329FC4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63DD699-4AE7-4DC8-968D-A08CF5418FF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SPOTPA</a:t>
            </a:r>
          </a:p>
          <a:p>
            <a:r>
              <a:rPr lang="fi-FI" altLang="fi-FI"/>
              <a:t>P = predikaatti</a:t>
            </a:r>
          </a:p>
          <a:p>
            <a:r>
              <a:rPr lang="fi-FI" altLang="fi-FI"/>
              <a:t>Entäpä jos verbi on lauseessa muualla kuin predikaattina?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4CABA1BA-3FF0-4366-9F10-673FAEE06D9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FF52BBC5-8D57-4B5B-8282-30D19CAE1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6CE5A586-F9C7-441C-B130-6AE2DB77F1D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  <a:p>
            <a:r>
              <a:rPr lang="fi-FI" altLang="fi-FI"/>
              <a:t>Perusmuodolla korvataan usein raportoituja kysymyksiä</a:t>
            </a:r>
          </a:p>
          <a:p>
            <a:endParaRPr lang="fi-FI" altLang="fi-FI"/>
          </a:p>
          <a:p>
            <a:r>
              <a:rPr lang="fi-FI" altLang="fi-FI"/>
              <a:t>(WHY + ei tunnusta)</a:t>
            </a:r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9F261C9D-6EBA-49EA-93DD-03092E496FE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i-FI" altLang="fi-FI"/>
              <a:t>	</a:t>
            </a:r>
          </a:p>
          <a:p>
            <a:pPr>
              <a:buFontTx/>
              <a:buNone/>
            </a:pPr>
            <a:r>
              <a:rPr lang="fi-FI" altLang="fi-FI"/>
              <a:t>	I’m not sure what </a:t>
            </a:r>
          </a:p>
          <a:p>
            <a:pPr>
              <a:buFontTx/>
              <a:buNone/>
            </a:pPr>
            <a:r>
              <a:rPr lang="fi-FI" altLang="fi-FI"/>
              <a:t>	</a:t>
            </a:r>
            <a:r>
              <a:rPr lang="fi-FI" altLang="fi-FI" b="1"/>
              <a:t>to do</a:t>
            </a:r>
            <a:r>
              <a:rPr lang="fi-FI" altLang="fi-FI"/>
              <a:t> or where </a:t>
            </a:r>
            <a:r>
              <a:rPr lang="fi-FI" altLang="fi-FI" b="1"/>
              <a:t>to go</a:t>
            </a:r>
            <a:r>
              <a:rPr lang="fi-FI" altLang="fi-FI"/>
              <a:t>.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r>
              <a:rPr lang="fi-FI" altLang="fi-FI"/>
              <a:t>	Everybody is here so why not start right away.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5EDB0E24-30EA-4224-A7F0-FD3ECEECC8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A3659D3-1209-435C-887E-FE4C6C5DB71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Predikaatin AKTIIVI/PASSIIVI voi olla tärkeää: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937EC2EA-5F4A-4281-8514-7DC3834D3D7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3D72BC7A-74F7-4693-9E41-9C4E1B2B62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D4B706F4-40D3-45EB-B11A-6DC9E1CD161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Predikaatin AKTIIVI/PASSIIVI voi olla tärkeää:</a:t>
            </a:r>
          </a:p>
          <a:p>
            <a:r>
              <a:rPr lang="fi-FI" altLang="fi-FI"/>
              <a:t>see</a:t>
            </a:r>
          </a:p>
          <a:p>
            <a:r>
              <a:rPr lang="fi-FI" altLang="fi-FI"/>
              <a:t>hear</a:t>
            </a:r>
          </a:p>
          <a:p>
            <a:r>
              <a:rPr lang="fi-FI" altLang="fi-FI"/>
              <a:t>make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A3A2728-CC0D-4C4C-ABD5-A7605BDC5F5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D4C19D35-7BA3-41EE-9FDB-EEB9E0355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2585186-29E5-48EC-83E0-F251AF5A2B1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Predikaatin AKTIIVI/PASSIIVI voi olla tärkeää:</a:t>
            </a:r>
          </a:p>
          <a:p>
            <a:r>
              <a:rPr lang="fi-FI" altLang="fi-FI"/>
              <a:t>see</a:t>
            </a:r>
          </a:p>
          <a:p>
            <a:r>
              <a:rPr lang="fi-FI" altLang="fi-FI"/>
              <a:t>hear</a:t>
            </a:r>
          </a:p>
          <a:p>
            <a:r>
              <a:rPr lang="fi-FI" altLang="fi-FI"/>
              <a:t>make</a:t>
            </a:r>
          </a:p>
          <a:p>
            <a:r>
              <a:rPr lang="fi-FI" altLang="fi-FI"/>
              <a:t>AKTIIVI + ei tunnusta</a:t>
            </a:r>
          </a:p>
          <a:p>
            <a:r>
              <a:rPr lang="fi-FI" altLang="fi-FI"/>
              <a:t>PASSIIVI + tunnus</a:t>
            </a:r>
          </a:p>
        </p:txBody>
      </p:sp>
      <p:sp>
        <p:nvSpPr>
          <p:cNvPr id="53252" name="Rectangle 4">
            <a:extLst>
              <a:ext uri="{FF2B5EF4-FFF2-40B4-BE49-F238E27FC236}">
                <a16:creationId xmlns:a16="http://schemas.microsoft.com/office/drawing/2014/main" id="{71DA2C4C-D069-4B84-A3D3-4E6A7EB070D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E90B2BDE-93E1-46C8-BB68-8F07E5E90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B58AD840-747B-474B-AEEB-40CC3E9F77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Predikaatin AKTIIVI/PASSIIVI voi olla tärkeää:</a:t>
            </a:r>
          </a:p>
          <a:p>
            <a:r>
              <a:rPr lang="fi-FI" altLang="fi-FI"/>
              <a:t>see</a:t>
            </a:r>
          </a:p>
          <a:p>
            <a:r>
              <a:rPr lang="fi-FI" altLang="fi-FI"/>
              <a:t>hear</a:t>
            </a:r>
          </a:p>
          <a:p>
            <a:r>
              <a:rPr lang="fi-FI" altLang="fi-FI"/>
              <a:t>make</a:t>
            </a:r>
          </a:p>
          <a:p>
            <a:r>
              <a:rPr lang="fi-FI" altLang="fi-FI"/>
              <a:t>AKTIIVI + ei tunnusta</a:t>
            </a:r>
          </a:p>
          <a:p>
            <a:r>
              <a:rPr lang="fi-FI" altLang="fi-FI"/>
              <a:t>PASSIIVI + tunnus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CD5E94AC-4DE2-4234-B012-5DD21C703BB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I saw you </a:t>
            </a:r>
            <a:r>
              <a:rPr lang="fi-FI" altLang="fi-FI" b="1"/>
              <a:t>leave</a:t>
            </a:r>
            <a:r>
              <a:rPr lang="fi-FI" altLang="fi-FI"/>
              <a:t>.</a:t>
            </a:r>
          </a:p>
          <a:p>
            <a:r>
              <a:rPr lang="fi-FI" altLang="fi-FI"/>
              <a:t>You were seen </a:t>
            </a:r>
            <a:r>
              <a:rPr lang="fi-FI" altLang="fi-FI" b="1"/>
              <a:t>to leave</a:t>
            </a:r>
            <a:r>
              <a:rPr lang="fi-FI" altLang="fi-FI"/>
              <a:t>.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A6A4BD2-BE1D-4635-B522-C04D1AEEB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823AB35D-6A75-4A61-A36E-7785A7DA039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Predikaatin AKTIIVI/PASSIIVI voi olla tärkeää:</a:t>
            </a:r>
          </a:p>
          <a:p>
            <a:r>
              <a:rPr lang="fi-FI" altLang="fi-FI"/>
              <a:t>see</a:t>
            </a:r>
          </a:p>
          <a:p>
            <a:r>
              <a:rPr lang="fi-FI" altLang="fi-FI"/>
              <a:t>hear</a:t>
            </a:r>
          </a:p>
          <a:p>
            <a:r>
              <a:rPr lang="fi-FI" altLang="fi-FI"/>
              <a:t>make</a:t>
            </a:r>
          </a:p>
          <a:p>
            <a:r>
              <a:rPr lang="fi-FI" altLang="fi-FI"/>
              <a:t>AKTIIVI + ei tunnusta</a:t>
            </a:r>
          </a:p>
          <a:p>
            <a:r>
              <a:rPr lang="fi-FI" altLang="fi-FI"/>
              <a:t>PASSIIVI + tunnus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E0B741A4-64E3-4CB3-9CCE-0F014649570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I saw you </a:t>
            </a:r>
            <a:r>
              <a:rPr lang="fi-FI" altLang="fi-FI" b="1"/>
              <a:t>leave</a:t>
            </a:r>
            <a:r>
              <a:rPr lang="fi-FI" altLang="fi-FI"/>
              <a:t>.</a:t>
            </a:r>
          </a:p>
          <a:p>
            <a:r>
              <a:rPr lang="fi-FI" altLang="fi-FI"/>
              <a:t>You were seen </a:t>
            </a:r>
            <a:r>
              <a:rPr lang="fi-FI" altLang="fi-FI" b="1"/>
              <a:t>to leave</a:t>
            </a:r>
            <a:r>
              <a:rPr lang="fi-FI" altLang="fi-FI"/>
              <a:t>.</a:t>
            </a:r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/>
              <a:t>Bob made me </a:t>
            </a:r>
            <a:r>
              <a:rPr lang="fi-FI" altLang="fi-FI" b="1"/>
              <a:t>tell</a:t>
            </a:r>
            <a:r>
              <a:rPr lang="fi-FI" altLang="fi-FI"/>
              <a:t> a lie.</a:t>
            </a:r>
          </a:p>
          <a:p>
            <a:r>
              <a:rPr lang="fi-FI" altLang="fi-FI"/>
              <a:t>I was made </a:t>
            </a:r>
            <a:r>
              <a:rPr lang="fi-FI" altLang="fi-FI" b="1"/>
              <a:t>to tell</a:t>
            </a:r>
            <a:r>
              <a:rPr lang="fi-FI" altLang="fi-FI"/>
              <a:t> a lie.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C97A1C5-97C2-4530-9B26-D242CFBA8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F160D3E-0185-4F3B-A827-891F0E353DA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ilmaisee usein TARKOITUSTA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4117BFEF-05BE-4306-B179-CF753429949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D884600-10B5-491A-88BA-90D885030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69A8027-1D15-4A72-85E7-958A93011C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ilmaisee usein TARKOITUSTA</a:t>
            </a:r>
          </a:p>
          <a:p>
            <a:pPr>
              <a:buFontTx/>
              <a:buNone/>
            </a:pPr>
            <a:endParaRPr lang="fi-FI" altLang="fi-FI"/>
          </a:p>
          <a:p>
            <a:endParaRPr lang="fi-FI" altLang="fi-FI"/>
          </a:p>
          <a:p>
            <a:pPr>
              <a:buFontTx/>
              <a:buNone/>
            </a:pPr>
            <a:endParaRPr lang="fi-FI" altLang="fi-FI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E7BE84AF-442F-46A0-AF54-453E976A381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 went to the movies </a:t>
            </a:r>
            <a:r>
              <a:rPr lang="fi-FI" altLang="fi-FI" b="1" u="sng"/>
              <a:t>to see</a:t>
            </a:r>
            <a:r>
              <a:rPr lang="fi-FI" altLang="fi-FI"/>
              <a:t> the latest attraction.</a:t>
            </a:r>
          </a:p>
          <a:p>
            <a:r>
              <a:rPr lang="fi-FI" altLang="fi-FI"/>
              <a:t>Celebrities often attend parties just </a:t>
            </a:r>
            <a:r>
              <a:rPr lang="fi-FI" altLang="fi-FI" b="1" u="sng"/>
              <a:t>to be seen</a:t>
            </a:r>
            <a:r>
              <a:rPr lang="fi-FI" altLang="fi-FI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9CADD4C1-8383-4FF2-9612-94B243DA0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E0AE32C3-20F2-44B6-BD2D-EA2B3CBAD16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ilmaisee usein TARKOITUSTA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r>
              <a:rPr lang="fi-FI" altLang="fi-FI"/>
              <a:t>Muita mahdollisuuksia:</a:t>
            </a:r>
          </a:p>
          <a:p>
            <a:pPr>
              <a:buFontTx/>
              <a:buNone/>
            </a:pPr>
            <a:r>
              <a:rPr lang="fi-FI" altLang="fi-FI" b="1"/>
              <a:t>in order to</a:t>
            </a:r>
          </a:p>
          <a:p>
            <a:pPr>
              <a:buFontTx/>
              <a:buNone/>
            </a:pPr>
            <a:r>
              <a:rPr lang="fi-FI" altLang="fi-FI" b="1"/>
              <a:t>so as to</a:t>
            </a:r>
          </a:p>
        </p:txBody>
      </p:sp>
      <p:sp>
        <p:nvSpPr>
          <p:cNvPr id="63492" name="Rectangle 4">
            <a:extLst>
              <a:ext uri="{FF2B5EF4-FFF2-40B4-BE49-F238E27FC236}">
                <a16:creationId xmlns:a16="http://schemas.microsoft.com/office/drawing/2014/main" id="{8947B138-04E2-4D25-BBE6-1D7D53FA91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 b="1"/>
              <a:t>In order to</a:t>
            </a:r>
            <a:r>
              <a:rPr lang="fi-FI" altLang="fi-FI"/>
              <a:t> succeed, I’ll need to try harder.</a:t>
            </a:r>
          </a:p>
          <a:p>
            <a:endParaRPr lang="fi-FI" altLang="fi-FI"/>
          </a:p>
          <a:p>
            <a:r>
              <a:rPr lang="fi-FI" altLang="fi-FI"/>
              <a:t>I tiptoed to my room </a:t>
            </a:r>
            <a:r>
              <a:rPr lang="fi-FI" altLang="fi-FI" b="1"/>
              <a:t>so as not to</a:t>
            </a:r>
            <a:r>
              <a:rPr lang="fi-FI" altLang="fi-FI"/>
              <a:t> wake everybody up.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A5564FA3-9FF4-43CE-AF66-8990A58B9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91748D11-F22B-4C3C-BE3E-1D09F941FC6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toimii hienona lauseenvastikkeena (joka/mikä-lauseet)</a:t>
            </a:r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/>
              <a:t>superlatiivi</a:t>
            </a:r>
          </a:p>
          <a:p>
            <a:r>
              <a:rPr lang="fi-FI" altLang="fi-FI"/>
              <a:t>järjestysluku</a:t>
            </a:r>
          </a:p>
          <a:p>
            <a:r>
              <a:rPr lang="fi-FI" altLang="fi-FI"/>
              <a:t>first, next, last, only</a:t>
            </a:r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941DEE7C-974A-40FA-A867-C51BACF2A98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B3919FA-2A11-4921-9477-9BB10CA9D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8D3BCA1-CB7C-4198-A045-EEC574D85FA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SPOTPA</a:t>
            </a:r>
          </a:p>
          <a:p>
            <a:r>
              <a:rPr lang="fi-FI" altLang="fi-FI"/>
              <a:t>P = predikaatti</a:t>
            </a:r>
          </a:p>
          <a:p>
            <a:r>
              <a:rPr lang="fi-FI" altLang="fi-FI"/>
              <a:t>Entäpä jos verbi on lauseessa muualla kuin predikaattina?</a:t>
            </a:r>
          </a:p>
          <a:p>
            <a:r>
              <a:rPr lang="fi-FI" altLang="fi-FI"/>
              <a:t>Englannissa on silloin neljä perustapausta: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163A4146-1A92-4FB0-890E-35F1E7E7870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27CD1535-65C6-4D9F-90B0-BC158FDA52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E39BCC86-BA44-4B9E-B7AF-A9D23F2AA2E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toimii hienona lauseenvastikkeena (joka/mikä-lauseet)</a:t>
            </a:r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/>
              <a:t>superlatiivi</a:t>
            </a:r>
          </a:p>
          <a:p>
            <a:r>
              <a:rPr lang="fi-FI" altLang="fi-FI"/>
              <a:t>järjestysluku</a:t>
            </a:r>
          </a:p>
          <a:p>
            <a:r>
              <a:rPr lang="fi-FI" altLang="fi-FI"/>
              <a:t>first, next, last, only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B7308DE-5C9B-4E13-B76E-B293540BD56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The best thing </a:t>
            </a:r>
            <a:r>
              <a:rPr lang="fi-FI" altLang="fi-FI" b="1"/>
              <a:t>that we can do</a:t>
            </a:r>
            <a:r>
              <a:rPr lang="fi-FI" altLang="fi-FI"/>
              <a:t> now is to stay calm.</a:t>
            </a:r>
          </a:p>
          <a:p>
            <a:r>
              <a:rPr lang="fi-FI" altLang="fi-FI"/>
              <a:t>The best thing </a:t>
            </a:r>
            <a:r>
              <a:rPr lang="fi-FI" altLang="fi-FI" b="1"/>
              <a:t>to do</a:t>
            </a:r>
            <a:r>
              <a:rPr lang="fi-FI" altLang="fi-FI"/>
              <a:t> now is to stay calm.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468F9592-548A-4537-A319-8AB672CAC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8B5690C-C52F-4895-A26E-C856B1D7426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/>
              <a:t>Perusmuoto toimii hienona lauseenvastikkeena (joka/mikä-lauseet)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superlatiivi</a:t>
            </a:r>
          </a:p>
          <a:p>
            <a:pPr>
              <a:lnSpc>
                <a:spcPct val="90000"/>
              </a:lnSpc>
            </a:pPr>
            <a:r>
              <a:rPr lang="fi-FI" altLang="fi-FI"/>
              <a:t>järjestysluku</a:t>
            </a:r>
          </a:p>
          <a:p>
            <a:pPr>
              <a:lnSpc>
                <a:spcPct val="90000"/>
              </a:lnSpc>
            </a:pPr>
            <a:r>
              <a:rPr lang="fi-FI" altLang="fi-FI"/>
              <a:t>first, next, last, only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3B02937E-1D5C-4165-8595-DD4C46BA790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Who was the first man </a:t>
            </a:r>
            <a:r>
              <a:rPr lang="fi-FI" altLang="fi-FI" b="1"/>
              <a:t>who landed</a:t>
            </a:r>
            <a:r>
              <a:rPr lang="fi-FI" altLang="fi-FI"/>
              <a:t> on the moon?</a:t>
            </a:r>
          </a:p>
          <a:p>
            <a:pPr>
              <a:lnSpc>
                <a:spcPct val="90000"/>
              </a:lnSpc>
            </a:pPr>
            <a:r>
              <a:rPr lang="fi-FI" altLang="fi-FI"/>
              <a:t>Who was the first man </a:t>
            </a:r>
            <a:r>
              <a:rPr lang="fi-FI" altLang="fi-FI" b="1"/>
              <a:t>to land </a:t>
            </a:r>
            <a:r>
              <a:rPr lang="fi-FI" altLang="fi-FI"/>
              <a:t>on the moon?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DAD8731-BA6F-450E-906F-B3E7C0C27B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28CE9CF-87D5-4F7B-B0B8-C346D132A03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toimii jopa lauseen tekijän paikalla</a:t>
            </a:r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F3368E66-6182-48CC-9668-7A77F6AE268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58C9879D-10B8-470C-9CA7-25CFE61B8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5FD292D6-20FB-4579-B08A-0712E8DFE7C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toimii jopa lauseen tekijän paikalla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D6296F41-A015-4623-BA1C-2A1F4E1D2D0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 b="1"/>
              <a:t>To tell the truth</a:t>
            </a:r>
            <a:r>
              <a:rPr lang="fi-FI" altLang="fi-FI"/>
              <a:t> is not always easy.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19741230-969E-4615-BB7C-49E96B7E9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Verbin perusmuoto tunnuksella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A78D0F0-FEFD-4BA3-A57D-1EB61BC9B90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toimii jopa lauseen tekijän paikalla</a:t>
            </a:r>
          </a:p>
          <a:p>
            <a:endParaRPr lang="fi-FI" altLang="fi-FI"/>
          </a:p>
          <a:p>
            <a:r>
              <a:rPr lang="fi-FI" altLang="fi-FI"/>
              <a:t>Yleisempi on kuitenkin:</a:t>
            </a:r>
          </a:p>
          <a:p>
            <a:r>
              <a:rPr lang="fi-FI" altLang="fi-FI"/>
              <a:t>ing-muoto</a:t>
            </a:r>
          </a:p>
          <a:p>
            <a:r>
              <a:rPr lang="fi-FI" altLang="fi-FI"/>
              <a:t>It is …</a:t>
            </a:r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8840C725-FCB7-40C1-B76B-E25B31810FB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 b="1"/>
              <a:t>To tell the truth</a:t>
            </a:r>
            <a:r>
              <a:rPr lang="fi-FI" altLang="fi-FI"/>
              <a:t> is not always easy.</a:t>
            </a:r>
          </a:p>
          <a:p>
            <a:endParaRPr lang="fi-FI" altLang="fi-FI"/>
          </a:p>
          <a:p>
            <a:endParaRPr lang="fi-FI" altLang="fi-FI"/>
          </a:p>
          <a:p>
            <a:r>
              <a:rPr lang="fi-FI" altLang="fi-FI" b="1"/>
              <a:t>Telling the truth</a:t>
            </a:r>
            <a:r>
              <a:rPr lang="fi-FI" altLang="fi-FI"/>
              <a:t> is not always easy.</a:t>
            </a:r>
          </a:p>
          <a:p>
            <a:r>
              <a:rPr lang="fi-FI" altLang="fi-FI" b="1"/>
              <a:t>It is</a:t>
            </a:r>
            <a:r>
              <a:rPr lang="fi-FI" altLang="fi-FI"/>
              <a:t> not always easy </a:t>
            </a:r>
            <a:r>
              <a:rPr lang="fi-FI" altLang="fi-FI" b="1"/>
              <a:t>to tell</a:t>
            </a:r>
            <a:r>
              <a:rPr lang="fi-FI" altLang="fi-FI"/>
              <a:t> the truth.</a:t>
            </a:r>
            <a:endParaRPr lang="fi-FI" altLang="fi-FI" b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8003004E-2D99-42C5-A18C-BA5798758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E07A8C0-6025-465C-8BC6-2B75299830F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Apuverbin jälkeen perusmuoto ei saa tunnusta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B65DD5AD-FA06-4CF9-8469-064EF1F60F4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9B9C94B-DE53-4D97-92AB-00532C54F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2CE57DC-7B15-46C9-84A8-2EA5C4302E1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/>
              <a:t>Apuverbin jälkeen perusmuoto ei saa tunnusta</a:t>
            </a:r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siis:</a:t>
            </a:r>
          </a:p>
          <a:p>
            <a:pPr>
              <a:lnSpc>
                <a:spcPct val="90000"/>
              </a:lnSpc>
            </a:pPr>
            <a:r>
              <a:rPr lang="fi-FI" altLang="fi-FI" b="1"/>
              <a:t>can, could, may , might, must, will, would, shall, should, dare, need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BAF6463F-8E25-4709-B143-0A1791496F6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CB06B69-9E12-46F9-B01F-0DB224732B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E3E26BE-835E-46B3-970C-BEDBE9E4A41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/>
              <a:t>Apuverbin jälkeen perusmuoto ei saa tunnusta</a:t>
            </a:r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siis:</a:t>
            </a:r>
          </a:p>
          <a:p>
            <a:pPr>
              <a:lnSpc>
                <a:spcPct val="90000"/>
              </a:lnSpc>
            </a:pPr>
            <a:r>
              <a:rPr lang="fi-FI" altLang="fi-FI" b="1"/>
              <a:t>can, could, may , might, must, will, would, shall, should, dare, need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73C8E5C7-4747-4CB5-AE8A-1C5DB7A6721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i-FI" altLang="fi-FI"/>
              <a:t>	I will </a:t>
            </a:r>
            <a:r>
              <a:rPr lang="fi-FI" altLang="fi-FI" b="1"/>
              <a:t>help</a:t>
            </a:r>
            <a:r>
              <a:rPr lang="fi-FI" altLang="fi-FI"/>
              <a:t> you.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altLang="fi-FI"/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/>
              <a:t>	I would </a:t>
            </a:r>
            <a:r>
              <a:rPr lang="fi-FI" altLang="fi-FI" b="1"/>
              <a:t>have helped</a:t>
            </a:r>
            <a:r>
              <a:rPr lang="fi-FI" altLang="fi-FI"/>
              <a:t> you, if I had had the time.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75E6D16-074D-49A2-92B1-C6D86164F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B6FB968A-2DA2-4369-BB0C-E2BCBEBF80E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Aktiivimuotoinen aistihavaintoverbi on ilman tunnusta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F435C791-D0BD-45B7-8102-67604D47011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CFB2B11-7CA3-44BF-8423-B33405F45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27F2E3A-7E58-4357-84F4-3078022003B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Aktiivimuotoinen aistihavaintoverbi on ilman tunnusta</a:t>
            </a:r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 b="1"/>
              <a:t>feel, hear, see, notice, observe, watch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F293CCEF-D86E-4A7F-B36E-3F9325BED54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9063D9F-F2A0-4CBC-B437-48E2592A9D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C8201BA9-35F3-4F18-ABDD-F2419085908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SPOTPA</a:t>
            </a:r>
          </a:p>
          <a:p>
            <a:r>
              <a:rPr lang="fi-FI" altLang="fi-FI"/>
              <a:t>P = predikaatti</a:t>
            </a:r>
          </a:p>
          <a:p>
            <a:r>
              <a:rPr lang="fi-FI" altLang="fi-FI"/>
              <a:t>Entäpä jos verbi on lauseessa muualla kuin predikaattina?</a:t>
            </a:r>
          </a:p>
          <a:p>
            <a:r>
              <a:rPr lang="fi-FI" altLang="fi-FI"/>
              <a:t>Englannissa on silloin neljä perustapausta: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AECC14AB-1450-4B76-8730-1D2238B4A21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 tunnuksella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C2A0799-CF65-4B15-A874-6479F748D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56CD785-FFBD-4003-A4DD-483663B51B4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Aktiivimuotoinen aistihavaintoverbi on ilman tunnusta</a:t>
            </a:r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 b="1"/>
              <a:t>feel, hear, see, notice, observe, watch</a:t>
            </a:r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A816953C-1C81-4FF6-A45C-F2F732B3FC6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 noticed you </a:t>
            </a:r>
            <a:r>
              <a:rPr lang="fi-FI" altLang="fi-FI" b="1"/>
              <a:t>leave</a:t>
            </a:r>
            <a:r>
              <a:rPr lang="fi-FI" altLang="fi-FI"/>
              <a:t> the party early.</a:t>
            </a:r>
          </a:p>
          <a:p>
            <a:r>
              <a:rPr lang="fi-FI" altLang="fi-FI"/>
              <a:t>You were noticed </a:t>
            </a:r>
          </a:p>
          <a:p>
            <a:pPr>
              <a:buFontTx/>
              <a:buNone/>
            </a:pPr>
            <a:r>
              <a:rPr lang="fi-FI" altLang="fi-FI" b="1"/>
              <a:t>	to leave / leaving</a:t>
            </a:r>
            <a:r>
              <a:rPr lang="fi-FI" altLang="fi-FI"/>
              <a:t> the party early.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27B6108-DE5E-4221-BEBB-DFB48EFB22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CCCAADE0-30B6-4DA4-AF22-FF460BE99B2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Aistihavaintoverbin toiminta on </a:t>
            </a:r>
            <a:r>
              <a:rPr lang="fi-FI" altLang="fi-FI" u="sng"/>
              <a:t>KESKEN</a:t>
            </a:r>
          </a:p>
          <a:p>
            <a:pPr>
              <a:buFontTx/>
              <a:buNone/>
            </a:pPr>
            <a:endParaRPr lang="fi-FI" altLang="fi-FI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4D3C1151-C2E9-4002-8B96-276B3280DEF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E329529F-5CD2-4DE7-953A-5ECCFF322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C898BD0B-5B04-4D16-B353-7E801A2A502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Aistihavaintoverbin toiminta on </a:t>
            </a:r>
            <a:r>
              <a:rPr lang="fi-FI" altLang="fi-FI" u="sng"/>
              <a:t>KESKEN</a:t>
            </a:r>
          </a:p>
          <a:p>
            <a:endParaRPr lang="fi-FI" altLang="fi-FI"/>
          </a:p>
          <a:p>
            <a:r>
              <a:rPr lang="fi-FI" altLang="fi-FI"/>
              <a:t>Meneillään olevaa toimintaa kuvaa </a:t>
            </a:r>
            <a:r>
              <a:rPr lang="fi-FI" altLang="fi-FI" b="1"/>
              <a:t>ing-muoto</a:t>
            </a: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8F9C2D78-40E4-45DE-A062-3A4AE19BBEA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6EE8871-C074-4062-A56D-119B71F8F7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416E02B-6221-4B39-ACAF-56A1976D02A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Aistihavaintoverbin toiminta on </a:t>
            </a:r>
            <a:r>
              <a:rPr lang="fi-FI" altLang="fi-FI" u="sng"/>
              <a:t>KESKEN</a:t>
            </a:r>
          </a:p>
          <a:p>
            <a:endParaRPr lang="fi-FI" altLang="fi-FI"/>
          </a:p>
          <a:p>
            <a:r>
              <a:rPr lang="fi-FI" altLang="fi-FI"/>
              <a:t>Meneillään olevaa toimintaa kuvaa </a:t>
            </a:r>
            <a:r>
              <a:rPr lang="fi-FI" altLang="fi-FI" b="1"/>
              <a:t>ing-muoto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EE169132-C138-4471-8533-86974B62B33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 saw you …</a:t>
            </a:r>
          </a:p>
          <a:p>
            <a:r>
              <a:rPr lang="fi-FI" altLang="fi-FI"/>
              <a:t>You were seen …</a:t>
            </a:r>
          </a:p>
          <a:p>
            <a:endParaRPr lang="fi-FI" altLang="fi-FI"/>
          </a:p>
          <a:p>
            <a:pPr>
              <a:buFontTx/>
              <a:buNone/>
            </a:pPr>
            <a:r>
              <a:rPr lang="fi-FI" altLang="fi-FI"/>
              <a:t>	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5305530-98D4-4039-87AC-ABB51C7CC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E86B499-B993-4D68-BE7A-C496B238F48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Aistihavaintoverbin toiminta on </a:t>
            </a:r>
            <a:r>
              <a:rPr lang="fi-FI" altLang="fi-FI" u="sng"/>
              <a:t>KESKEN</a:t>
            </a:r>
          </a:p>
          <a:p>
            <a:endParaRPr lang="fi-FI" altLang="fi-FI"/>
          </a:p>
          <a:p>
            <a:r>
              <a:rPr lang="fi-FI" altLang="fi-FI"/>
              <a:t>Meneillään olevaa toimintaa kuvaa </a:t>
            </a:r>
            <a:r>
              <a:rPr lang="fi-FI" altLang="fi-FI" b="1"/>
              <a:t>ing-muoto</a:t>
            </a:r>
          </a:p>
        </p:txBody>
      </p:sp>
      <p:sp>
        <p:nvSpPr>
          <p:cNvPr id="86020" name="Rectangle 4">
            <a:extLst>
              <a:ext uri="{FF2B5EF4-FFF2-40B4-BE49-F238E27FC236}">
                <a16:creationId xmlns:a16="http://schemas.microsoft.com/office/drawing/2014/main" id="{9436888A-2741-457F-852F-FECFE2842EB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 saw you …</a:t>
            </a:r>
          </a:p>
          <a:p>
            <a:r>
              <a:rPr lang="fi-FI" altLang="fi-FI"/>
              <a:t>You were seen …</a:t>
            </a:r>
          </a:p>
          <a:p>
            <a:endParaRPr lang="fi-FI" altLang="fi-FI"/>
          </a:p>
          <a:p>
            <a:pPr>
              <a:buFontTx/>
              <a:buNone/>
            </a:pPr>
            <a:r>
              <a:rPr lang="fi-FI" altLang="fi-FI"/>
              <a:t>	</a:t>
            </a:r>
            <a:r>
              <a:rPr lang="fi-FI" altLang="fi-FI" b="1"/>
              <a:t>talking </a:t>
            </a:r>
            <a:r>
              <a:rPr lang="fi-FI" altLang="fi-FI"/>
              <a:t>to the teacher.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r>
              <a:rPr lang="fi-FI" altLang="fi-FI"/>
              <a:t>…puhu</a:t>
            </a:r>
            <a:r>
              <a:rPr lang="fi-FI" altLang="fi-FI" b="1" u="sng"/>
              <a:t>massa</a:t>
            </a:r>
            <a:r>
              <a:rPr lang="fi-FI" altLang="fi-FI"/>
              <a:t> opelle.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09CD908-6A07-488F-A243-28C435F3B2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9908838-1BEB-4686-8A0F-1BEDCD26A9E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MAKE, HELP ja LET aktiivissa</a:t>
            </a:r>
          </a:p>
          <a:p>
            <a:pPr>
              <a:buFontTx/>
              <a:buNone/>
            </a:pPr>
            <a:endParaRPr lang="fi-FI" altLang="fi-FI"/>
          </a:p>
        </p:txBody>
      </p:sp>
      <p:sp>
        <p:nvSpPr>
          <p:cNvPr id="87044" name="Rectangle 4">
            <a:extLst>
              <a:ext uri="{FF2B5EF4-FFF2-40B4-BE49-F238E27FC236}">
                <a16:creationId xmlns:a16="http://schemas.microsoft.com/office/drawing/2014/main" id="{0A6DCB6F-08D8-4475-ACC1-6A49F1B6C0F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D197BD8-3879-4722-8981-B5ED76DD7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5196AB9C-EEC5-44E5-99E5-736769E4C78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MAKE, HELP ja LET aktiivissa</a:t>
            </a:r>
          </a:p>
          <a:p>
            <a:endParaRPr lang="fi-FI" altLang="fi-FI"/>
          </a:p>
          <a:p>
            <a:r>
              <a:rPr lang="fi-FI" altLang="fi-FI"/>
              <a:t>ei tunnusta</a:t>
            </a:r>
            <a:endParaRPr lang="fi-FI" altLang="fi-FI" b="1"/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F498B1E8-DB92-41A9-8914-64C3738AE6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fi-FI" altLang="fi-FI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7D07C258-0570-4F41-808D-DC1116D78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20FC328-252E-4B45-BDC2-7D510456F2D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MAKE, HELP ja LET aktiivissa</a:t>
            </a:r>
          </a:p>
          <a:p>
            <a:endParaRPr lang="fi-FI" altLang="fi-FI"/>
          </a:p>
          <a:p>
            <a:r>
              <a:rPr lang="fi-FI" altLang="fi-FI"/>
              <a:t>ei tunnusta</a:t>
            </a:r>
            <a:endParaRPr lang="fi-FI" altLang="fi-FI" b="1"/>
          </a:p>
        </p:txBody>
      </p:sp>
      <p:sp>
        <p:nvSpPr>
          <p:cNvPr id="89092" name="Rectangle 4">
            <a:extLst>
              <a:ext uri="{FF2B5EF4-FFF2-40B4-BE49-F238E27FC236}">
                <a16:creationId xmlns:a16="http://schemas.microsoft.com/office/drawing/2014/main" id="{69A750EE-7F97-4531-886D-500DACC460F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Joe made me </a:t>
            </a:r>
            <a:r>
              <a:rPr lang="fi-FI" altLang="fi-FI" b="1"/>
              <a:t>skip</a:t>
            </a:r>
            <a:r>
              <a:rPr lang="fi-FI" altLang="fi-FI"/>
              <a:t> the maths lesson.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F9618E65-228C-49D9-9A16-CDE5207AA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5E2D290-784D-4CD1-9FA4-F1786040893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MAKE, HELP ja LET aktiivissa</a:t>
            </a:r>
          </a:p>
          <a:p>
            <a:endParaRPr lang="fi-FI" altLang="fi-FI"/>
          </a:p>
          <a:p>
            <a:r>
              <a:rPr lang="fi-FI" altLang="fi-FI"/>
              <a:t>ei tunnusta</a:t>
            </a:r>
            <a:endParaRPr lang="fi-FI" altLang="fi-FI" b="1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F3C84C1B-7151-422F-B452-0D53625D4C8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Joe made me </a:t>
            </a:r>
            <a:r>
              <a:rPr lang="fi-FI" altLang="fi-FI" b="1"/>
              <a:t>skip</a:t>
            </a:r>
            <a:r>
              <a:rPr lang="fi-FI" altLang="fi-FI"/>
              <a:t> the maths lesson.</a:t>
            </a:r>
          </a:p>
          <a:p>
            <a:endParaRPr lang="fi-FI" altLang="fi-FI"/>
          </a:p>
          <a:p>
            <a:r>
              <a:rPr lang="fi-FI" altLang="fi-FI"/>
              <a:t>Daphne helped me (to) </a:t>
            </a:r>
            <a:r>
              <a:rPr lang="fi-FI" altLang="fi-FI" b="1"/>
              <a:t>find</a:t>
            </a:r>
            <a:r>
              <a:rPr lang="fi-FI" altLang="fi-FI"/>
              <a:t> an apartment.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822C4513-BBF3-49AD-AEFD-C15B61617A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EAFC46AC-62A5-4A50-ADE6-8B5732C7305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altLang="fi-FI"/>
              <a:t>MAKE, HELP ja LET aktiivissa</a:t>
            </a:r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ei tunnusta</a:t>
            </a:r>
            <a:endParaRPr lang="fi-FI" altLang="fi-FI" b="1"/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91FDA5A1-66F2-403B-92BB-15978B6904C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altLang="fi-FI"/>
              <a:t>Joe made me </a:t>
            </a:r>
            <a:r>
              <a:rPr lang="fi-FI" altLang="fi-FI" b="1"/>
              <a:t>skip</a:t>
            </a:r>
            <a:r>
              <a:rPr lang="fi-FI" altLang="fi-FI"/>
              <a:t> the maths lesson.</a:t>
            </a:r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Daphne helped me (to) </a:t>
            </a:r>
            <a:r>
              <a:rPr lang="fi-FI" altLang="fi-FI" b="1"/>
              <a:t>find</a:t>
            </a:r>
            <a:r>
              <a:rPr lang="fi-FI" altLang="fi-FI"/>
              <a:t> an apartment.</a:t>
            </a:r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They let young people </a:t>
            </a:r>
            <a:r>
              <a:rPr lang="fi-FI" altLang="fi-FI" b="1"/>
              <a:t>come</a:t>
            </a:r>
            <a:r>
              <a:rPr lang="fi-FI" altLang="fi-FI"/>
              <a:t> to this concert.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DAE9DB5-D8B7-4B70-86D8-732E1F2EB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FA57D1-2134-42BD-98AE-C46B774B330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SPOTPA</a:t>
            </a:r>
          </a:p>
          <a:p>
            <a:r>
              <a:rPr lang="fi-FI" altLang="fi-FI"/>
              <a:t>P = predikaatti</a:t>
            </a:r>
          </a:p>
          <a:p>
            <a:r>
              <a:rPr lang="fi-FI" altLang="fi-FI"/>
              <a:t>Entäpä jos verbi on lauseessa muualla kuin predikaattina?</a:t>
            </a:r>
          </a:p>
          <a:p>
            <a:r>
              <a:rPr lang="fi-FI" altLang="fi-FI"/>
              <a:t>Englannissa on silloin neljä perustapausta: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C6EA7E9-8E12-4628-9165-CE5671BBF7F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 tunnuksella</a:t>
            </a:r>
          </a:p>
          <a:p>
            <a:r>
              <a:rPr lang="fi-FI" altLang="fi-FI"/>
              <a:t>perusmuoto ilman tunnusta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68E8A06-39D3-47A4-A6C9-AE2E7CF00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36BBBBC-9695-4286-A96D-91F5958468C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MAKE, HELP ja LET </a:t>
            </a:r>
          </a:p>
          <a:p>
            <a:pPr>
              <a:buFontTx/>
              <a:buNone/>
            </a:pPr>
            <a:r>
              <a:rPr lang="fi-FI" altLang="fi-FI"/>
              <a:t>	</a:t>
            </a:r>
            <a:r>
              <a:rPr lang="fi-FI" altLang="fi-FI" b="1" u="sng"/>
              <a:t>PASSIIVISSA</a:t>
            </a:r>
          </a:p>
          <a:p>
            <a:endParaRPr lang="fi-FI" altLang="fi-FI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65B5C534-D4A0-4924-BB56-0C6C1640FD1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36943515-2174-4401-86AB-B684B21255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8D49075-2DAB-43F4-BAEC-32A6B807FCA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MAKE, HELP ja LET </a:t>
            </a:r>
          </a:p>
          <a:p>
            <a:pPr>
              <a:buFontTx/>
              <a:buNone/>
            </a:pPr>
            <a:r>
              <a:rPr lang="fi-FI" altLang="fi-FI"/>
              <a:t>	</a:t>
            </a:r>
            <a:r>
              <a:rPr lang="fi-FI" altLang="fi-FI" b="1" u="sng"/>
              <a:t>PASSIIVISSA</a:t>
            </a:r>
          </a:p>
          <a:p>
            <a:endParaRPr lang="fi-FI" altLang="fi-FI"/>
          </a:p>
          <a:p>
            <a:r>
              <a:rPr lang="fi-FI" altLang="fi-FI"/>
              <a:t>tunnus mukaan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/>
              <a:t>korvaava rakenne LET-verbille</a:t>
            </a:r>
            <a:endParaRPr lang="fi-FI" altLang="fi-FI" b="1"/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48D7FB15-9A70-47EC-8F37-58DE52880C7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6CF442F2-A6D0-4DB6-8805-5D1A0CDFD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64F3BE20-80BC-470F-8D6B-982C117F87E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MAKE, HELP ja LET </a:t>
            </a:r>
          </a:p>
          <a:p>
            <a:pPr>
              <a:buFontTx/>
              <a:buNone/>
            </a:pPr>
            <a:r>
              <a:rPr lang="fi-FI" altLang="fi-FI"/>
              <a:t>	</a:t>
            </a:r>
            <a:r>
              <a:rPr lang="fi-FI" altLang="fi-FI" b="1" u="sng"/>
              <a:t>PASSIIVISSA</a:t>
            </a:r>
          </a:p>
          <a:p>
            <a:endParaRPr lang="fi-FI" altLang="fi-FI"/>
          </a:p>
          <a:p>
            <a:r>
              <a:rPr lang="fi-FI" altLang="fi-FI"/>
              <a:t>tunnus mukaan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/>
              <a:t>korvaava rakenne LET-verbille</a:t>
            </a:r>
            <a:endParaRPr lang="fi-FI" altLang="fi-FI" b="1"/>
          </a:p>
        </p:txBody>
      </p:sp>
      <p:sp>
        <p:nvSpPr>
          <p:cNvPr id="94212" name="Rectangle 4">
            <a:extLst>
              <a:ext uri="{FF2B5EF4-FFF2-40B4-BE49-F238E27FC236}">
                <a16:creationId xmlns:a16="http://schemas.microsoft.com/office/drawing/2014/main" id="{7789745C-AB4A-485E-8D28-C6A0A61317C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I was made </a:t>
            </a:r>
            <a:r>
              <a:rPr lang="fi-FI" altLang="fi-FI" b="1"/>
              <a:t>to skip</a:t>
            </a:r>
            <a:r>
              <a:rPr lang="fi-FI" altLang="fi-FI"/>
              <a:t> the lesson.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93E080F-FB50-4611-B65A-6473098F3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BDC7BBC9-F25A-42B6-91A8-F78AEE5C5FA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MAKE, HELP ja LET </a:t>
            </a:r>
          </a:p>
          <a:p>
            <a:pPr>
              <a:buFontTx/>
              <a:buNone/>
            </a:pPr>
            <a:r>
              <a:rPr lang="fi-FI" altLang="fi-FI"/>
              <a:t>	</a:t>
            </a:r>
            <a:r>
              <a:rPr lang="fi-FI" altLang="fi-FI" b="1" u="sng"/>
              <a:t>PASSIIVISSA</a:t>
            </a:r>
          </a:p>
          <a:p>
            <a:endParaRPr lang="fi-FI" altLang="fi-FI"/>
          </a:p>
          <a:p>
            <a:r>
              <a:rPr lang="fi-FI" altLang="fi-FI"/>
              <a:t>tunnus mukaan</a:t>
            </a:r>
          </a:p>
          <a:p>
            <a:pPr>
              <a:buFontTx/>
              <a:buNone/>
            </a:pPr>
            <a:endParaRPr lang="fi-FI" altLang="fi-FI"/>
          </a:p>
          <a:p>
            <a:pPr>
              <a:buFontTx/>
              <a:buNone/>
            </a:pPr>
            <a:endParaRPr lang="fi-FI" altLang="fi-FI"/>
          </a:p>
          <a:p>
            <a:r>
              <a:rPr lang="fi-FI" altLang="fi-FI"/>
              <a:t>korvaava rakenne LET-verbille</a:t>
            </a:r>
            <a:endParaRPr lang="fi-FI" altLang="fi-FI" b="1"/>
          </a:p>
        </p:txBody>
      </p:sp>
      <p:sp>
        <p:nvSpPr>
          <p:cNvPr id="95236" name="Rectangle 4">
            <a:extLst>
              <a:ext uri="{FF2B5EF4-FFF2-40B4-BE49-F238E27FC236}">
                <a16:creationId xmlns:a16="http://schemas.microsoft.com/office/drawing/2014/main" id="{BC9449C8-4804-4E65-AA9D-E1CEE60E8A28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i-FI" altLang="fi-FI"/>
              <a:t>I was made </a:t>
            </a:r>
            <a:r>
              <a:rPr lang="fi-FI" altLang="fi-FI" b="1"/>
              <a:t>to skip</a:t>
            </a:r>
            <a:r>
              <a:rPr lang="fi-FI" altLang="fi-FI"/>
              <a:t> the lesson.</a:t>
            </a:r>
          </a:p>
          <a:p>
            <a:endParaRPr lang="fi-FI" altLang="fi-FI"/>
          </a:p>
          <a:p>
            <a:r>
              <a:rPr lang="fi-FI" altLang="fi-FI"/>
              <a:t>I was helped </a:t>
            </a:r>
            <a:r>
              <a:rPr lang="fi-FI" altLang="fi-FI" b="1"/>
              <a:t>to find</a:t>
            </a:r>
            <a:r>
              <a:rPr lang="fi-FI" altLang="fi-FI"/>
              <a:t> an apartment.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EB2F66C-F749-4156-932D-122041F58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F144DFA9-7BDC-431B-BA4D-A4703E9657E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/>
              <a:t>MAKE, HELP ja LET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altLang="fi-FI"/>
              <a:t>	</a:t>
            </a:r>
            <a:r>
              <a:rPr lang="fi-FI" altLang="fi-FI" b="1" u="sng"/>
              <a:t>PASSIIVISSA</a:t>
            </a:r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tunnus mukaan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altLang="fi-FI"/>
          </a:p>
          <a:p>
            <a:pPr>
              <a:lnSpc>
                <a:spcPct val="90000"/>
              </a:lnSpc>
              <a:buFontTx/>
              <a:buNone/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korvaava rakenne LET-verbille</a:t>
            </a:r>
            <a:endParaRPr lang="fi-FI" altLang="fi-FI" b="1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654F4AF8-716E-4CB0-A161-DFC241E969D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i-FI" altLang="fi-FI"/>
              <a:t>I was made </a:t>
            </a:r>
            <a:r>
              <a:rPr lang="fi-FI" altLang="fi-FI" b="1"/>
              <a:t>to skip</a:t>
            </a:r>
            <a:r>
              <a:rPr lang="fi-FI" altLang="fi-FI"/>
              <a:t> the lesson</a:t>
            </a:r>
          </a:p>
          <a:p>
            <a:pPr>
              <a:lnSpc>
                <a:spcPct val="90000"/>
              </a:lnSpc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I was helped </a:t>
            </a:r>
            <a:r>
              <a:rPr lang="fi-FI" altLang="fi-FI" b="1"/>
              <a:t>to find</a:t>
            </a:r>
            <a:r>
              <a:rPr lang="fi-FI" altLang="fi-FI"/>
              <a:t> an apartment.</a:t>
            </a:r>
          </a:p>
          <a:p>
            <a:pPr>
              <a:lnSpc>
                <a:spcPct val="90000"/>
              </a:lnSpc>
              <a:buFontTx/>
              <a:buNone/>
            </a:pPr>
            <a:endParaRPr lang="fi-FI" altLang="fi-FI"/>
          </a:p>
          <a:p>
            <a:pPr>
              <a:lnSpc>
                <a:spcPct val="90000"/>
              </a:lnSpc>
            </a:pPr>
            <a:r>
              <a:rPr lang="fi-FI" altLang="fi-FI"/>
              <a:t>Young people </a:t>
            </a:r>
            <a:r>
              <a:rPr lang="fi-FI" altLang="fi-FI" b="1"/>
              <a:t>were allowed to come</a:t>
            </a:r>
            <a:r>
              <a:rPr lang="fi-FI" altLang="fi-FI"/>
              <a:t> to the concert.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1BBDD523-9388-4809-A6BA-4BD6B9CB7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C64A506B-17E6-4D95-A345-9F4AA095298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Tietyt sanonnat järjestyvät ilman tunnusta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115BA50E-3AEB-4AA5-8B53-B214EF877F4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8035889-DA3D-464D-A897-15AB3CA2F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88175805-59CF-4903-857E-768FE9FF341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Tietyt sanonnat järjestyvät ilman tunnusta</a:t>
            </a:r>
          </a:p>
          <a:p>
            <a:endParaRPr lang="fi-FI" altLang="fi-FI"/>
          </a:p>
          <a:p>
            <a:r>
              <a:rPr lang="fi-FI" altLang="fi-FI"/>
              <a:t>had better</a:t>
            </a:r>
          </a:p>
          <a:p>
            <a:r>
              <a:rPr lang="fi-FI" altLang="fi-FI"/>
              <a:t>rather than</a:t>
            </a:r>
          </a:p>
          <a:p>
            <a:r>
              <a:rPr lang="fi-FI" altLang="fi-FI"/>
              <a:t>do nothing but</a:t>
            </a:r>
            <a:endParaRPr lang="fi-FI" altLang="fi-FI" b="1"/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F59FC162-6FE9-47B9-878F-490D50E192E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DB718936-CF26-489C-8955-C83A3FD1B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08435A4C-337A-4448-A63D-039258E00F2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Tietyt sanonnat järjestyvät ilman tunnusta</a:t>
            </a:r>
          </a:p>
          <a:p>
            <a:endParaRPr lang="fi-FI" altLang="fi-FI"/>
          </a:p>
          <a:p>
            <a:r>
              <a:rPr lang="fi-FI" altLang="fi-FI"/>
              <a:t>had better</a:t>
            </a:r>
          </a:p>
          <a:p>
            <a:r>
              <a:rPr lang="fi-FI" altLang="fi-FI"/>
              <a:t>rather than</a:t>
            </a:r>
          </a:p>
          <a:p>
            <a:r>
              <a:rPr lang="fi-FI" altLang="fi-FI"/>
              <a:t>do nothing but</a:t>
            </a:r>
            <a:endParaRPr lang="fi-FI" altLang="fi-FI" b="1"/>
          </a:p>
        </p:txBody>
      </p:sp>
      <p:sp>
        <p:nvSpPr>
          <p:cNvPr id="99332" name="Rectangle 4">
            <a:extLst>
              <a:ext uri="{FF2B5EF4-FFF2-40B4-BE49-F238E27FC236}">
                <a16:creationId xmlns:a16="http://schemas.microsoft.com/office/drawing/2014/main" id="{E478B974-D8AC-4623-A962-39D236F742B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You had better </a:t>
            </a:r>
            <a:r>
              <a:rPr lang="fi-FI" altLang="fi-FI" b="1"/>
              <a:t>start</a:t>
            </a:r>
            <a:r>
              <a:rPr lang="fi-FI" altLang="fi-FI"/>
              <a:t> right now!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478BCE9F-D642-4EFF-ABEE-B85E45329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EFEA732-A1FB-4B33-97E8-476B32F17E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Tietyt sanonnat järjestyvät ilman tunnusta</a:t>
            </a:r>
          </a:p>
          <a:p>
            <a:endParaRPr lang="fi-FI" altLang="fi-FI"/>
          </a:p>
          <a:p>
            <a:r>
              <a:rPr lang="fi-FI" altLang="fi-FI"/>
              <a:t>had better</a:t>
            </a:r>
          </a:p>
          <a:p>
            <a:r>
              <a:rPr lang="fi-FI" altLang="fi-FI"/>
              <a:t>rather than</a:t>
            </a:r>
          </a:p>
          <a:p>
            <a:r>
              <a:rPr lang="fi-FI" altLang="fi-FI"/>
              <a:t>do nothing but</a:t>
            </a:r>
            <a:endParaRPr lang="fi-FI" altLang="fi-FI" b="1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E2E56FE4-AD5E-486C-AD9A-B0DDDBE3F5F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You had better </a:t>
            </a:r>
            <a:r>
              <a:rPr lang="fi-FI" altLang="fi-FI" b="1"/>
              <a:t>start</a:t>
            </a:r>
            <a:r>
              <a:rPr lang="fi-FI" altLang="fi-FI"/>
              <a:t> right now!</a:t>
            </a:r>
          </a:p>
          <a:p>
            <a:r>
              <a:rPr lang="fi-FI" altLang="fi-FI"/>
              <a:t>I’d like to go outside rather than </a:t>
            </a:r>
            <a:r>
              <a:rPr lang="fi-FI" altLang="fi-FI" b="1"/>
              <a:t>stay</a:t>
            </a:r>
            <a:r>
              <a:rPr lang="fi-FI" altLang="fi-FI"/>
              <a:t> indoors.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509EBD5-9BCA-452B-B79F-84B23A167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Perusmuoto ilman tunnusta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5C937ADB-107A-490C-8D8A-4EDD8E716A6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Tietyt sanonnat järjestyvät ilman tunnusta</a:t>
            </a:r>
          </a:p>
          <a:p>
            <a:endParaRPr lang="fi-FI" altLang="fi-FI"/>
          </a:p>
          <a:p>
            <a:r>
              <a:rPr lang="fi-FI" altLang="fi-FI"/>
              <a:t>had better</a:t>
            </a:r>
          </a:p>
          <a:p>
            <a:r>
              <a:rPr lang="fi-FI" altLang="fi-FI"/>
              <a:t>rather than</a:t>
            </a:r>
          </a:p>
          <a:p>
            <a:r>
              <a:rPr lang="fi-FI" altLang="fi-FI"/>
              <a:t>do nothing but</a:t>
            </a:r>
            <a:endParaRPr lang="fi-FI" altLang="fi-FI" b="1"/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E9BC7EF5-A67B-4580-81F7-53BE5BB85D8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You had better </a:t>
            </a:r>
            <a:r>
              <a:rPr lang="fi-FI" altLang="fi-FI" b="1"/>
              <a:t>start</a:t>
            </a:r>
            <a:r>
              <a:rPr lang="fi-FI" altLang="fi-FI"/>
              <a:t> right now!</a:t>
            </a:r>
          </a:p>
          <a:p>
            <a:r>
              <a:rPr lang="fi-FI" altLang="fi-FI"/>
              <a:t>I’d like to go outside rather than </a:t>
            </a:r>
            <a:r>
              <a:rPr lang="fi-FI" altLang="fi-FI" b="1"/>
              <a:t>stay</a:t>
            </a:r>
            <a:r>
              <a:rPr lang="fi-FI" altLang="fi-FI"/>
              <a:t> indoors.</a:t>
            </a:r>
          </a:p>
          <a:p>
            <a:r>
              <a:rPr lang="fi-FI" altLang="fi-FI"/>
              <a:t>I did nothing but </a:t>
            </a:r>
            <a:r>
              <a:rPr lang="fi-FI" altLang="fi-FI" b="1"/>
              <a:t>sleep</a:t>
            </a:r>
            <a:r>
              <a:rPr lang="fi-FI" altLang="fi-FI"/>
              <a:t> all day long last Sunday.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B0AC756-6450-4FEC-970D-453204BE8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527A5D4-1389-47D3-9E82-2EAF2BD6F2E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SPOTPA</a:t>
            </a:r>
          </a:p>
          <a:p>
            <a:r>
              <a:rPr lang="fi-FI" altLang="fi-FI"/>
              <a:t>P = predikaatti</a:t>
            </a:r>
          </a:p>
          <a:p>
            <a:r>
              <a:rPr lang="fi-FI" altLang="fi-FI"/>
              <a:t>Entäpä jos verbi on lauseessa muualla kuin predikaattina?</a:t>
            </a:r>
          </a:p>
          <a:p>
            <a:r>
              <a:rPr lang="fi-FI" altLang="fi-FI"/>
              <a:t>Englannissa on silloin neljä perustapausta:</a:t>
            </a:r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71DAF628-2A66-44B4-8654-78E0460FCD8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 tunnuksella</a:t>
            </a:r>
          </a:p>
          <a:p>
            <a:r>
              <a:rPr lang="fi-FI" altLang="fi-FI"/>
              <a:t>perusmuoto ilman tunnusta</a:t>
            </a:r>
          </a:p>
          <a:p>
            <a:r>
              <a:rPr lang="fi-FI" altLang="fi-FI"/>
              <a:t>that-lause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54058DD0-9CCF-4531-9496-3F300C12E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PM + tunnus kertaus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503BC45D-D695-4451-B982-FCD78B805F8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substantiivi + PM</a:t>
            </a:r>
          </a:p>
          <a:p>
            <a:r>
              <a:rPr lang="fi-FI" altLang="fi-FI"/>
              <a:t>pronomini + PM</a:t>
            </a:r>
          </a:p>
          <a:p>
            <a:r>
              <a:rPr lang="fi-FI" altLang="fi-FI"/>
              <a:t>adjektiivi + PM</a:t>
            </a:r>
          </a:p>
          <a:p>
            <a:r>
              <a:rPr lang="fi-FI" altLang="fi-FI"/>
              <a:t>verbi + PM</a:t>
            </a:r>
          </a:p>
          <a:p>
            <a:r>
              <a:rPr lang="fi-FI" altLang="fi-FI"/>
              <a:t>kysymyssana + PM</a:t>
            </a:r>
          </a:p>
          <a:p>
            <a:r>
              <a:rPr lang="fi-FI" altLang="fi-FI"/>
              <a:t>PM tarkoitusta ilmaisemassa</a:t>
            </a:r>
            <a:endParaRPr lang="fi-FI" altLang="fi-FI" b="1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AB6F9B26-71A2-4AE7-A9E7-29F7AA8F8A4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PM korvaamassa joka/mikä-lausetta</a:t>
            </a:r>
          </a:p>
          <a:p>
            <a:r>
              <a:rPr lang="fi-FI" altLang="fi-FI"/>
              <a:t>PM lauseen subjektina</a:t>
            </a:r>
          </a:p>
          <a:p>
            <a:pPr>
              <a:buFontTx/>
              <a:buNone/>
            </a:pPr>
            <a:r>
              <a:rPr lang="fi-FI" altLang="fi-FI"/>
              <a:t>	(yleisemmin ing-muoto tai It is …)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69A15E77-42A2-47C1-B7F7-1D0D3D8445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PM + ei tunnusta kertaus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B5EFF1F3-3FBB-4C5D-A7F0-94D57B3D313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apuverbin kanssa ei tunnusta</a:t>
            </a:r>
          </a:p>
          <a:p>
            <a:r>
              <a:rPr lang="fi-FI" altLang="fi-FI"/>
              <a:t>aktiivissa olevat aistihavaintoverbit</a:t>
            </a:r>
          </a:p>
          <a:p>
            <a:r>
              <a:rPr lang="fi-FI" altLang="fi-FI"/>
              <a:t>make, help, let</a:t>
            </a:r>
          </a:p>
          <a:p>
            <a:r>
              <a:rPr lang="fi-FI" altLang="fi-FI"/>
              <a:t>tietyt sanonnat</a:t>
            </a:r>
          </a:p>
          <a:p>
            <a:pPr lvl="1"/>
            <a:r>
              <a:rPr lang="fi-FI" altLang="fi-FI" sz="1800"/>
              <a:t>had better</a:t>
            </a:r>
          </a:p>
          <a:p>
            <a:pPr lvl="1"/>
            <a:r>
              <a:rPr lang="fi-FI" altLang="fi-FI" sz="1800"/>
              <a:t>rather than</a:t>
            </a:r>
          </a:p>
          <a:p>
            <a:pPr lvl="1"/>
            <a:r>
              <a:rPr lang="fi-FI" altLang="fi-FI" sz="1800"/>
              <a:t>do nothing but</a:t>
            </a:r>
            <a:endParaRPr lang="fi-FI" altLang="fi-FI" sz="1800" b="1"/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7B52F517-466A-4058-9323-9146A276B09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fi-FI" alt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0E4D399-844E-4FE2-93B0-0E36DA927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AF9E4E19-5AD2-47A4-BB30-F28AC2C7D1B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SPOTPA</a:t>
            </a:r>
          </a:p>
          <a:p>
            <a:r>
              <a:rPr lang="fi-FI" altLang="fi-FI"/>
              <a:t>P = predikaatti</a:t>
            </a:r>
          </a:p>
          <a:p>
            <a:r>
              <a:rPr lang="fi-FI" altLang="fi-FI"/>
              <a:t>Entäpä jos verbi on lauseessa muualla kuin predikaattina?</a:t>
            </a:r>
          </a:p>
          <a:p>
            <a:r>
              <a:rPr lang="fi-FI" altLang="fi-FI"/>
              <a:t>Englannissa on silloin neljä perustapausta: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6B43C082-6B67-4C84-B0E4-132D1586D16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perusmuoto tunnuksella</a:t>
            </a:r>
          </a:p>
          <a:p>
            <a:r>
              <a:rPr lang="fi-FI" altLang="fi-FI"/>
              <a:t>perusmuoto ilman tunnusta</a:t>
            </a:r>
          </a:p>
          <a:p>
            <a:r>
              <a:rPr lang="fi-FI" altLang="fi-FI"/>
              <a:t>that-lause</a:t>
            </a:r>
          </a:p>
          <a:p>
            <a:r>
              <a:rPr lang="fi-FI" altLang="fi-FI"/>
              <a:t>ing-muoto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6BEC37A-1312-4747-B355-2BDA4A425F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Infinitiivi, ing-muoto, that-lause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660AB71-05F7-4C1B-804C-D9E879456D4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fi-FI" altLang="fi-FI"/>
              <a:t>perusmuoto tunnuksella</a:t>
            </a:r>
          </a:p>
          <a:p>
            <a:endParaRPr lang="fi-FI" altLang="fi-FI"/>
          </a:p>
          <a:p>
            <a:endParaRPr lang="fi-FI" altLang="fi-FI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0A05828-AA62-410B-807E-C8050ACF11D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fi-FI" altLang="fi-FI"/>
              <a:t>I want </a:t>
            </a:r>
            <a:r>
              <a:rPr lang="fi-FI" altLang="fi-FI" b="1"/>
              <a:t>to be</a:t>
            </a:r>
            <a:r>
              <a:rPr lang="fi-FI" altLang="fi-FI"/>
              <a:t> free!</a:t>
            </a:r>
          </a:p>
          <a:p>
            <a:endParaRPr lang="fi-FI" altLang="fi-F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1791</Words>
  <Application>Microsoft Office PowerPoint</Application>
  <PresentationFormat>Laajakuva</PresentationFormat>
  <Paragraphs>493</Paragraphs>
  <Slides>71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71</vt:i4>
      </vt:variant>
    </vt:vector>
  </HeadingPairs>
  <TitlesOfParts>
    <vt:vector size="75" baseType="lpstr">
      <vt:lpstr>Arial</vt:lpstr>
      <vt:lpstr>Calibri</vt:lpstr>
      <vt:lpstr>Garamond</vt:lpstr>
      <vt:lpstr>Orgaaninen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Infinitiivi, ing-muoto, that-lause</vt:lpstr>
      <vt:lpstr>Verbin perusmuoto eli Infinitiivi</vt:lpstr>
      <vt:lpstr>Verbin perusmuoto eli Infinitiivi</vt:lpstr>
      <vt:lpstr>Verbin perusmuoto eli Infinitiivi</vt:lpstr>
      <vt:lpstr>Verbin perusmuoto eli Infinitiivi</vt:lpstr>
      <vt:lpstr>Verbin perusmuoto eli Infinitiivi</vt:lpstr>
      <vt:lpstr>Verbin perusmuoto eli Infinitiivi</vt:lpstr>
      <vt:lpstr>Verbin perusmuoto eli Infinitiivi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Verbin perusmuoto tunnuksella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Perusmuoto ilman tunnusta</vt:lpstr>
      <vt:lpstr>PM + tunnus kertaus</vt:lpstr>
      <vt:lpstr>PM + ei tunnusta kertaus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Perälä Markku</dc:creator>
  <cp:lastModifiedBy>Perälä Markku</cp:lastModifiedBy>
  <cp:revision>2</cp:revision>
  <dcterms:created xsi:type="dcterms:W3CDTF">2020-12-11T14:44:54Z</dcterms:created>
  <dcterms:modified xsi:type="dcterms:W3CDTF">2020-12-11T15:02:47Z</dcterms:modified>
</cp:coreProperties>
</file>