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5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i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uorakulmi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isällön paikkamerkk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isällön paikkamerkk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6" name="Sisällön paikkamerkk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5" name="Ellipsi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i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Otsikk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uorakulmi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Suorakulmi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orakulmi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isällön paikkamerkk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ora yhdysviiv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i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A495963-831D-4235-A381-F00A67203B7E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37237C1-B570-422A-A672-DE9B7EDC940B}" type="slidenum">
              <a:rPr lang="fi-FI" smtClean="0"/>
              <a:t>‹#›</a:t>
            </a:fld>
            <a:endParaRPr lang="fi-FI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9C484998-4196-4BE8-A9C4-3DBA9925F6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060B107A-20F0-4F87-BD3C-F5E6D251F30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sz="2800"/>
              <a:t>PM tunnuksella seuraavien verbien kanssa</a:t>
            </a:r>
          </a:p>
          <a:p>
            <a:endParaRPr lang="fi-FI" altLang="fi-FI" sz="2800"/>
          </a:p>
        </p:txBody>
      </p:sp>
      <p:sp>
        <p:nvSpPr>
          <p:cNvPr id="105476" name="Rectangle 4">
            <a:extLst>
              <a:ext uri="{FF2B5EF4-FFF2-40B4-BE49-F238E27FC236}">
                <a16:creationId xmlns:a16="http://schemas.microsoft.com/office/drawing/2014/main" id="{C862317F-6D04-4433-B699-CC923040C23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413A67D6-20D6-4FE4-9060-DA2AAE3DB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470D5DBC-2123-4F6A-BCF0-F70623DE8A8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sz="2800"/>
              <a:t>THAT-lause seuraa uskomista, arvelua tai tietämistä ilmaisevien verbien jälkeen (aktiivi)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believe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suppose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know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think</a:t>
            </a:r>
            <a:endParaRPr lang="fi-FI" altLang="fi-FI" sz="2000" b="1"/>
          </a:p>
        </p:txBody>
      </p:sp>
      <p:sp>
        <p:nvSpPr>
          <p:cNvPr id="114692" name="Rectangle 4">
            <a:extLst>
              <a:ext uri="{FF2B5EF4-FFF2-40B4-BE49-F238E27FC236}">
                <a16:creationId xmlns:a16="http://schemas.microsoft.com/office/drawing/2014/main" id="{59C327D6-9AB6-419C-8989-A2E83B75A41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I </a:t>
            </a:r>
            <a:r>
              <a:rPr lang="fi-FI" altLang="fi-FI" sz="2800" b="1"/>
              <a:t>believe</a:t>
            </a:r>
            <a:r>
              <a:rPr lang="fi-FI" altLang="fi-FI" sz="2800"/>
              <a:t> (that) I can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answer your question.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altLang="fi-FI" sz="2800"/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I </a:t>
            </a:r>
            <a:r>
              <a:rPr lang="fi-FI" altLang="fi-FI" sz="2800" b="1"/>
              <a:t>suppose</a:t>
            </a:r>
            <a:r>
              <a:rPr lang="fi-FI" altLang="fi-FI" sz="2800"/>
              <a:t> (that) you’re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right.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altLang="fi-FI" sz="2800"/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Betty </a:t>
            </a:r>
            <a:r>
              <a:rPr lang="fi-FI" altLang="fi-FI" sz="2800" b="1"/>
              <a:t>knew</a:t>
            </a:r>
            <a:r>
              <a:rPr lang="fi-FI" altLang="fi-FI" sz="2800"/>
              <a:t> (that) 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would look her up.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4F92921A-2EB3-4A6F-88FC-63ADF278FF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702FA3F2-670E-4698-AA08-1CD6200E9E3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sz="2800"/>
              <a:t>Joskus verbiä voi seurata perusmuoto tai THAT-lause</a:t>
            </a:r>
          </a:p>
        </p:txBody>
      </p:sp>
      <p:sp>
        <p:nvSpPr>
          <p:cNvPr id="115716" name="Rectangle 4">
            <a:extLst>
              <a:ext uri="{FF2B5EF4-FFF2-40B4-BE49-F238E27FC236}">
                <a16:creationId xmlns:a16="http://schemas.microsoft.com/office/drawing/2014/main" id="{4CE415CE-B64A-46C4-AB5E-5767648D0DB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F1FA81F7-B63B-4F18-A673-9F24369A4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D8019A3B-4821-439F-9B01-8C729C5176F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sz="2800"/>
              <a:t>Joskus verbiä voi seurata perusmuoto tai THAT-lause</a:t>
            </a:r>
          </a:p>
        </p:txBody>
      </p:sp>
      <p:sp>
        <p:nvSpPr>
          <p:cNvPr id="116740" name="Rectangle 4">
            <a:extLst>
              <a:ext uri="{FF2B5EF4-FFF2-40B4-BE49-F238E27FC236}">
                <a16:creationId xmlns:a16="http://schemas.microsoft.com/office/drawing/2014/main" id="{CC130966-996D-4990-9F6F-1D383783D47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sz="2800"/>
              <a:t>He claims </a:t>
            </a:r>
            <a:r>
              <a:rPr lang="fi-FI" altLang="fi-FI" sz="2800" b="1"/>
              <a:t>to know</a:t>
            </a:r>
            <a:r>
              <a:rPr lang="fi-FI" altLang="fi-FI" sz="2800"/>
              <a:t> the</a:t>
            </a:r>
          </a:p>
          <a:p>
            <a:pPr>
              <a:buFontTx/>
              <a:buNone/>
            </a:pPr>
            <a:r>
              <a:rPr lang="fi-FI" altLang="fi-FI" sz="2800"/>
              <a:t>answer.</a:t>
            </a:r>
          </a:p>
          <a:p>
            <a:pPr>
              <a:buFontTx/>
              <a:buNone/>
            </a:pPr>
            <a:endParaRPr lang="fi-FI" altLang="fi-FI" sz="2800"/>
          </a:p>
          <a:p>
            <a:pPr>
              <a:buFontTx/>
              <a:buNone/>
            </a:pPr>
            <a:r>
              <a:rPr lang="fi-FI" altLang="fi-FI" sz="2800"/>
              <a:t>He claims (that) he</a:t>
            </a:r>
          </a:p>
          <a:p>
            <a:pPr>
              <a:buFontTx/>
              <a:buNone/>
            </a:pPr>
            <a:r>
              <a:rPr lang="fi-FI" altLang="fi-FI" sz="2800"/>
              <a:t>knows the answer.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96767D1E-07B8-4341-9194-4FF53D63F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ED8C02AB-E710-4AB5-A7AC-BB5CD0A91B2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sz="2000"/>
              <a:t>Joskus verbiä voi seurata perusmuoto tai THAT-lause</a:t>
            </a:r>
          </a:p>
          <a:p>
            <a:pPr>
              <a:buFontTx/>
              <a:buNone/>
            </a:pPr>
            <a:endParaRPr lang="fi-FI" altLang="fi-FI" sz="2000"/>
          </a:p>
          <a:p>
            <a:endParaRPr lang="fi-FI" altLang="fi-FI" sz="2800"/>
          </a:p>
          <a:p>
            <a:r>
              <a:rPr lang="fi-FI" altLang="fi-FI" sz="2800"/>
              <a:t>Adjektiiviakin saattaa seurata THAT-lause</a:t>
            </a:r>
            <a:endParaRPr lang="fi-FI" altLang="fi-FI" sz="2000" b="1"/>
          </a:p>
        </p:txBody>
      </p:sp>
      <p:sp>
        <p:nvSpPr>
          <p:cNvPr id="117764" name="Rectangle 4">
            <a:extLst>
              <a:ext uri="{FF2B5EF4-FFF2-40B4-BE49-F238E27FC236}">
                <a16:creationId xmlns:a16="http://schemas.microsoft.com/office/drawing/2014/main" id="{33278E38-F841-4171-BAE6-DA6DCD48114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sz="2800"/>
              <a:t>I’m happy to do it.</a:t>
            </a:r>
          </a:p>
          <a:p>
            <a:pPr>
              <a:buFontTx/>
              <a:buNone/>
            </a:pPr>
            <a:endParaRPr lang="fi-FI" altLang="fi-FI" sz="2800"/>
          </a:p>
          <a:p>
            <a:pPr>
              <a:buFontTx/>
              <a:buNone/>
            </a:pPr>
            <a:r>
              <a:rPr lang="fi-FI" altLang="fi-FI" sz="2800"/>
              <a:t>I’m happy (that) you</a:t>
            </a:r>
          </a:p>
          <a:p>
            <a:pPr>
              <a:buFontTx/>
              <a:buNone/>
            </a:pPr>
            <a:r>
              <a:rPr lang="fi-FI" altLang="fi-FI" sz="2800"/>
              <a:t>are here.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7E267EF1-5694-4C8A-A4C5-E3265547F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F7BF3318-04DB-41C9-84A6-AADBBD75ECB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sz="2800"/>
              <a:t>PM tunnuksella seuraavien verbien kanssa</a:t>
            </a:r>
          </a:p>
          <a:p>
            <a:endParaRPr lang="fi-FI" altLang="fi-FI" sz="2800"/>
          </a:p>
          <a:p>
            <a:r>
              <a:rPr lang="fi-FI" altLang="fi-FI" sz="2800"/>
              <a:t>advise, allow, ask, order, permit. tell, want, would like</a:t>
            </a:r>
            <a:endParaRPr lang="fi-FI" altLang="fi-FI" sz="2000" b="1"/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D49544FF-BB30-46A0-98F1-55EB249D7836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2D642132-76A1-4961-84FE-DD859C6C8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F68FD2DB-EC7E-4A98-8551-19A030E3ACD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sz="2800"/>
              <a:t>PM tunnuksella seuraavien verbien kanssa</a:t>
            </a:r>
          </a:p>
          <a:p>
            <a:endParaRPr lang="fi-FI" altLang="fi-FI" sz="2800"/>
          </a:p>
          <a:p>
            <a:r>
              <a:rPr lang="fi-FI" altLang="fi-FI" sz="2800"/>
              <a:t>advise, allow, ask, order, permit. tell, want, would like</a:t>
            </a:r>
            <a:endParaRPr lang="fi-FI" altLang="fi-FI" sz="2000" b="1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58BC35EE-D894-44DA-802F-6E44505D4E7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sz="2800"/>
              <a:t>I want you </a:t>
            </a:r>
            <a:r>
              <a:rPr lang="fi-FI" altLang="fi-FI" sz="2800" b="1"/>
              <a:t>to</a:t>
            </a:r>
          </a:p>
          <a:p>
            <a:pPr>
              <a:buFontTx/>
              <a:buNone/>
            </a:pPr>
            <a:r>
              <a:rPr lang="fi-FI" altLang="fi-FI" sz="2800" b="1"/>
              <a:t>remember </a:t>
            </a:r>
            <a:r>
              <a:rPr lang="fi-FI" altLang="fi-FI" sz="2800"/>
              <a:t>this!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200465D6-D7C8-425B-9E06-026AA660F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687788D6-DE6F-4379-99FD-89BC967BD3D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sz="2800"/>
              <a:t>PM tunnuksella seuraavien verbien kanssa</a:t>
            </a:r>
          </a:p>
          <a:p>
            <a:endParaRPr lang="fi-FI" altLang="fi-FI" sz="2800"/>
          </a:p>
          <a:p>
            <a:r>
              <a:rPr lang="fi-FI" altLang="fi-FI" sz="2800"/>
              <a:t>advise, allow, ask, order, permit. tell, want, would like</a:t>
            </a:r>
            <a:endParaRPr lang="fi-FI" altLang="fi-FI" sz="2000" b="1"/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AA963F6F-98FB-444D-8DB1-4C660564B74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sz="2800"/>
              <a:t>I want you </a:t>
            </a:r>
            <a:r>
              <a:rPr lang="fi-FI" altLang="fi-FI" sz="2800" b="1"/>
              <a:t>to</a:t>
            </a:r>
          </a:p>
          <a:p>
            <a:pPr>
              <a:buFontTx/>
              <a:buNone/>
            </a:pPr>
            <a:r>
              <a:rPr lang="fi-FI" altLang="fi-FI" sz="2800" b="1"/>
              <a:t>remember </a:t>
            </a:r>
            <a:r>
              <a:rPr lang="fi-FI" altLang="fi-FI" sz="2800"/>
              <a:t>this!</a:t>
            </a:r>
          </a:p>
          <a:p>
            <a:pPr>
              <a:buFontTx/>
              <a:buNone/>
            </a:pPr>
            <a:endParaRPr lang="fi-FI" altLang="fi-FI" sz="2800"/>
          </a:p>
          <a:p>
            <a:pPr>
              <a:buFontTx/>
              <a:buNone/>
            </a:pPr>
            <a:r>
              <a:rPr lang="fi-FI" altLang="fi-FI" sz="2800"/>
              <a:t>Mother allowed me </a:t>
            </a:r>
          </a:p>
          <a:p>
            <a:pPr>
              <a:buFontTx/>
              <a:buNone/>
            </a:pPr>
            <a:r>
              <a:rPr lang="fi-FI" altLang="fi-FI" sz="2800" b="1"/>
              <a:t>to</a:t>
            </a:r>
            <a:r>
              <a:rPr lang="fi-FI" altLang="fi-FI" sz="2800"/>
              <a:t> </a:t>
            </a:r>
            <a:r>
              <a:rPr lang="fi-FI" altLang="fi-FI" sz="2800" b="1"/>
              <a:t>go</a:t>
            </a:r>
            <a:r>
              <a:rPr lang="fi-FI" altLang="fi-FI" sz="2800"/>
              <a:t> to the concert.</a:t>
            </a:r>
          </a:p>
          <a:p>
            <a:pPr>
              <a:buFontTx/>
              <a:buNone/>
            </a:pPr>
            <a:endParaRPr lang="fi-FI" altLang="fi-FI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62B57B02-B0E1-424A-9005-AE64B91BD2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9FD62E19-305C-468C-8B26-7D95FC89D22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sz="2800"/>
              <a:t>PM tunnuksella seuraavien verbien kanssa</a:t>
            </a:r>
          </a:p>
          <a:p>
            <a:endParaRPr lang="fi-FI" altLang="fi-FI" sz="2800"/>
          </a:p>
          <a:p>
            <a:r>
              <a:rPr lang="fi-FI" altLang="fi-FI" sz="2800"/>
              <a:t>advise, allow, ask, order, permit. tell, want, would like</a:t>
            </a:r>
            <a:endParaRPr lang="fi-FI" altLang="fi-FI" sz="2000" b="1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559D6AA0-7CF2-4205-8DE8-9897EEEDA06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sz="2800"/>
              <a:t>I want you </a:t>
            </a:r>
            <a:r>
              <a:rPr lang="fi-FI" altLang="fi-FI" sz="2800" b="1"/>
              <a:t>to</a:t>
            </a:r>
          </a:p>
          <a:p>
            <a:pPr>
              <a:buFontTx/>
              <a:buNone/>
            </a:pPr>
            <a:r>
              <a:rPr lang="fi-FI" altLang="fi-FI" sz="2800" b="1"/>
              <a:t>remember </a:t>
            </a:r>
            <a:r>
              <a:rPr lang="fi-FI" altLang="fi-FI" sz="2800"/>
              <a:t>this!</a:t>
            </a:r>
          </a:p>
          <a:p>
            <a:pPr>
              <a:buFontTx/>
              <a:buNone/>
            </a:pPr>
            <a:endParaRPr lang="fi-FI" altLang="fi-FI" sz="2800"/>
          </a:p>
          <a:p>
            <a:pPr>
              <a:buFontTx/>
              <a:buNone/>
            </a:pPr>
            <a:r>
              <a:rPr lang="fi-FI" altLang="fi-FI" sz="2800"/>
              <a:t>Mother allowed me </a:t>
            </a:r>
          </a:p>
          <a:p>
            <a:pPr>
              <a:buFontTx/>
              <a:buNone/>
            </a:pPr>
            <a:r>
              <a:rPr lang="fi-FI" altLang="fi-FI" sz="2800" b="1"/>
              <a:t>to</a:t>
            </a:r>
            <a:r>
              <a:rPr lang="fi-FI" altLang="fi-FI" sz="2800"/>
              <a:t> </a:t>
            </a:r>
            <a:r>
              <a:rPr lang="fi-FI" altLang="fi-FI" sz="2800" b="1"/>
              <a:t>go</a:t>
            </a:r>
            <a:r>
              <a:rPr lang="fi-FI" altLang="fi-FI" sz="2800"/>
              <a:t> to the concert.</a:t>
            </a:r>
          </a:p>
          <a:p>
            <a:pPr>
              <a:buFontTx/>
              <a:buNone/>
            </a:pPr>
            <a:endParaRPr lang="fi-FI" altLang="fi-FI" sz="2800"/>
          </a:p>
          <a:p>
            <a:pPr>
              <a:buFontTx/>
              <a:buNone/>
            </a:pPr>
            <a:r>
              <a:rPr lang="fi-FI" altLang="fi-FI" sz="2800"/>
              <a:t>Would you like </a:t>
            </a:r>
            <a:r>
              <a:rPr lang="fi-FI" altLang="fi-FI" sz="2800" b="1"/>
              <a:t>to have</a:t>
            </a:r>
          </a:p>
          <a:p>
            <a:pPr>
              <a:buFontTx/>
              <a:buNone/>
            </a:pPr>
            <a:r>
              <a:rPr lang="fi-FI" altLang="fi-FI" sz="2800"/>
              <a:t>another piece of cake?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92114D4B-9CA0-4D12-919F-4BE409840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1C803A01-73EA-4629-BD21-890C4A3A283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sz="2800"/>
              <a:t>THAT-lause seuraa uskomista, arvelua tai tietämistä ilmaisevien verbien jälkeen (aktiivi)</a:t>
            </a:r>
          </a:p>
        </p:txBody>
      </p:sp>
      <p:sp>
        <p:nvSpPr>
          <p:cNvPr id="110596" name="Rectangle 4">
            <a:extLst>
              <a:ext uri="{FF2B5EF4-FFF2-40B4-BE49-F238E27FC236}">
                <a16:creationId xmlns:a16="http://schemas.microsoft.com/office/drawing/2014/main" id="{5591091A-BF3F-4F60-8ACB-1D676359E7D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03ACBF6C-0B12-4508-AA1A-4CAE9937FB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D32DE4C3-DCE5-4C27-B2E3-3D20B4F622D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sz="2800"/>
              <a:t>THAT-lause seuraa uskomista, arvelua tai tietämistä ilmaisevien verbien jälkeen (aktiivi)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believe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suppose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know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think</a:t>
            </a:r>
            <a:endParaRPr lang="fi-FI" altLang="fi-FI" sz="2000" b="1"/>
          </a:p>
        </p:txBody>
      </p:sp>
      <p:sp>
        <p:nvSpPr>
          <p:cNvPr id="111620" name="Rectangle 4">
            <a:extLst>
              <a:ext uri="{FF2B5EF4-FFF2-40B4-BE49-F238E27FC236}">
                <a16:creationId xmlns:a16="http://schemas.microsoft.com/office/drawing/2014/main" id="{0EBC7FDC-CD4E-48C9-ACA8-490C86FD66C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fi-FI" altLang="fi-FI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3E66BA8C-D73F-4185-BBF0-6091C5082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F2B731FE-30A3-4408-BFD1-A7F516251FB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sz="2800"/>
              <a:t>THAT-lause seuraa uskomista, arvelua tai tietämistä ilmaisevien verbien jälkeen (aktiivi)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believe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suppose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know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think</a:t>
            </a:r>
            <a:endParaRPr lang="fi-FI" altLang="fi-FI" sz="2000" b="1"/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id="{6D5CCCA2-C1D1-4451-9E70-D7496A5CE8C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I </a:t>
            </a:r>
            <a:r>
              <a:rPr lang="fi-FI" altLang="fi-FI" sz="2800" b="1"/>
              <a:t>believe</a:t>
            </a:r>
            <a:r>
              <a:rPr lang="fi-FI" altLang="fi-FI" sz="2800"/>
              <a:t> (that) I can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answer your question.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0F590980-B96F-4D13-8B69-E0297D546E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Välimaasto: PM vai THAT-lause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9AD53FCA-9316-4FF3-8702-8C9B5FE3A05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sz="2800"/>
              <a:t>THAT-lause seuraa uskomista, arvelua tai tietämistä ilmaisevien verbien jälkeen (aktiivi)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believe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suppose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know</a:t>
            </a:r>
          </a:p>
          <a:p>
            <a:pPr>
              <a:lnSpc>
                <a:spcPct val="90000"/>
              </a:lnSpc>
            </a:pPr>
            <a:r>
              <a:rPr lang="fi-FI" altLang="fi-FI" sz="2800" b="1"/>
              <a:t>think</a:t>
            </a:r>
            <a:endParaRPr lang="fi-FI" altLang="fi-FI" sz="2000" b="1"/>
          </a:p>
        </p:txBody>
      </p:sp>
      <p:sp>
        <p:nvSpPr>
          <p:cNvPr id="113668" name="Rectangle 4">
            <a:extLst>
              <a:ext uri="{FF2B5EF4-FFF2-40B4-BE49-F238E27FC236}">
                <a16:creationId xmlns:a16="http://schemas.microsoft.com/office/drawing/2014/main" id="{520F328F-4550-48FB-849C-81DB4C12878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I </a:t>
            </a:r>
            <a:r>
              <a:rPr lang="fi-FI" altLang="fi-FI" sz="2800" b="1"/>
              <a:t>believe</a:t>
            </a:r>
            <a:r>
              <a:rPr lang="fi-FI" altLang="fi-FI" sz="2800"/>
              <a:t> (that) I can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answer your question.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altLang="fi-FI" sz="2800"/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I </a:t>
            </a:r>
            <a:r>
              <a:rPr lang="fi-FI" altLang="fi-FI" sz="2800" b="1"/>
              <a:t>suppose</a:t>
            </a:r>
            <a:r>
              <a:rPr lang="fi-FI" altLang="fi-FI" sz="2800"/>
              <a:t> (that) you’re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 sz="2800"/>
              <a:t>right.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altLang="fi-FI" sz="28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hteiskunnallinen">
  <a:themeElements>
    <a:clrScheme name="Yhteiskunnallinen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Yhteiskunnallinen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Yhteiskunnallinen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</TotalTime>
  <Words>401</Words>
  <Application>Microsoft Office PowerPoint</Application>
  <PresentationFormat>Näytössä katseltava diaesitys (4:3)</PresentationFormat>
  <Paragraphs>92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Georgia</vt:lpstr>
      <vt:lpstr>Wingdings</vt:lpstr>
      <vt:lpstr>Wingdings 2</vt:lpstr>
      <vt:lpstr>Yhteiskunnallinen</vt:lpstr>
      <vt:lpstr>Välimaasto: PM vai THAT-lause</vt:lpstr>
      <vt:lpstr>Välimaasto: PM vai THAT-lause</vt:lpstr>
      <vt:lpstr>Välimaasto: PM vai THAT-lause</vt:lpstr>
      <vt:lpstr>Välimaasto: PM vai THAT-lause</vt:lpstr>
      <vt:lpstr>Välimaasto: PM vai THAT-lause</vt:lpstr>
      <vt:lpstr>Välimaasto: PM vai THAT-lause</vt:lpstr>
      <vt:lpstr>Välimaasto: PM vai THAT-lause</vt:lpstr>
      <vt:lpstr>Välimaasto: PM vai THAT-lause</vt:lpstr>
      <vt:lpstr>Välimaasto: PM vai THAT-lause</vt:lpstr>
      <vt:lpstr>Välimaasto: PM vai THAT-lause</vt:lpstr>
      <vt:lpstr>Välimaasto: PM vai THAT-lause</vt:lpstr>
      <vt:lpstr>Välimaasto: PM vai THAT-lause</vt:lpstr>
      <vt:lpstr>Välimaasto: PM vai THAT-lause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Maxx</dc:creator>
  <cp:lastModifiedBy>Perälä Markku</cp:lastModifiedBy>
  <cp:revision>2</cp:revision>
  <dcterms:created xsi:type="dcterms:W3CDTF">2020-12-11T14:51:26Z</dcterms:created>
  <dcterms:modified xsi:type="dcterms:W3CDTF">2020-12-11T15:01:56Z</dcterms:modified>
</cp:coreProperties>
</file>