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52D870-53C5-A055-C020-59D7EA2FE6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79C80C-2C46-7E14-D22D-F763696A7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131E1E-485E-D737-3C0B-9F6B9571F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FCED6F-7C9A-744E-43B0-754088E92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CC74A5-D77D-FA71-87A7-275C12113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8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8F997-8600-D1BD-A63B-835990874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31F6DB6-4245-C087-68A2-35C0B66E0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7E8630-DD74-444B-63BD-78358A5B5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6F87F0-FE2A-EA5C-A7E0-B2F6DD673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166A91-E4B3-C9BD-D1FC-5517693B4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435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BA70C37-9D44-FF84-179C-DFDE85983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646240D-A7BE-0D1C-BF53-3022ABAFA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8F636A-D0EE-32B2-66D8-DC1B36B9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B587D7-FB13-431E-58C7-9B3B8C647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74D808-F317-A4CB-EEC6-61D39E00B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426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8506A6-0EF5-07B1-D475-D881020D3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D55ED4-5161-79BB-CE10-AD530A89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189024-D582-47DF-0B3C-AC0E2D27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F06B9F-B037-D2C4-4AE0-DCF4B724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60B48F-1281-CA7B-6B41-6C90728E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09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CC93D5-B7D7-50D7-5E3A-5F9CD9DBF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1BA744-7141-2964-9955-26E30B170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85087D-730C-7D22-66B4-ACEF55319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1003D6-6C3D-4874-FDCE-6428631ED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42A806-664A-D88B-7BED-AF014FFD6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107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7F7D78-E488-0BF1-27B9-3367D23B0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8AF339-2613-6CD0-A672-7F652C13B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722E2F-7605-4490-2318-5C54E382C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FB6EFC7-7587-935E-1259-78A82367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DFEB72-C266-335A-ABEC-6F237A90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134C61-9504-B3EB-797C-FC1BC665F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35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747103-2734-DA5E-9F2F-2B19EE87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D6C637-B6EA-32E7-6AEE-62E7995D1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01A53F-15D3-FE64-73DD-878C46912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33CAD3D-5D2B-23B6-FAFE-E250B6C01C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244BF1B-0799-C195-95D2-32B4B4476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96E1CD6-E92F-C7EC-4794-FD36C6959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69D6CB9-91D2-DC3A-593B-15FC3D281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D0E981-CD82-8507-D0FF-68ADB7836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453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601ED1-B07C-90C9-1EC8-E875AB5E1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0171D11-15AB-DC47-FDB9-F359C0A1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1AECAAE-E469-153F-62C1-90CA11C0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C398FE7-5687-3A0F-18E7-33C3F7D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99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EDCDDFA-4DBE-8047-4C23-68E4DDB70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31FD000-5FE5-440C-3A95-A390A6433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7E9C15-BC1D-F8FF-57EF-D64DA5644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7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C1D91B-497D-55B5-63FA-F22F3910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82D3B7-C004-65CD-3998-464DD836D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4C8184B-57DF-1E5C-73E8-A7F1B9CC2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B0B79D8-5E3C-AC90-32F3-005339B1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D26F76-544E-C190-9546-63E517B47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C81BBC-95A7-D880-9AC2-B7642212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32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7CB787-C2AA-390C-E8A1-1BADF6D7C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1642E39-B659-F9B5-43EB-F9C05FB643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2266101-A9D2-CDAD-2D00-247A3395C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4084FE4-D554-4BC1-FD34-159EA5DDE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166422-3AD9-094D-A188-319FFE2D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B713A0-49CF-A5CB-CF91-01706DF6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597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86AD80-B79A-3C2D-2F3D-77BD4110D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9CF5AB-563C-75A9-3608-9DD282131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5735B5-6F9E-4C5B-2BC7-760D700D3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6602F-29B5-4A3A-9F20-E40BC32506A3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9F9173-E7E5-4036-0BB2-834C53E0E2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12BEA8-EEBE-D92F-3390-70DC77B51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E0038-6047-404B-8845-30655C727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96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plus/abitreenit/2022/Syksy/2022-09-16_EA_fi/attachments/index.html#9.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4E1F74-CBC7-FFEA-B4AE-936A92158D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ENA YO S2022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25DB3AA-0E3B-3C7F-AA5D-A57D12B6A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Sanasto- ja rakenneosiot tehtävät 14, 15 ja 16</a:t>
            </a:r>
          </a:p>
        </p:txBody>
      </p:sp>
    </p:spTree>
    <p:extLst>
      <p:ext uri="{BB962C8B-B14F-4D97-AF65-F5344CB8AC3E}">
        <p14:creationId xmlns:p14="http://schemas.microsoft.com/office/powerpoint/2010/main" val="552991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5F5653C-A1EC-0297-6190-39D8E5B26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611" y="484724"/>
            <a:ext cx="11232229" cy="2864246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1" tIns="0" rIns="2063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In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fall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1972,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Arneson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drove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down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Lake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Geneva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Wisconsin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Minneapolis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Blackmoor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for Gary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Gygax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Gygax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blown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away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and</a:t>
            </a:r>
            <a:r>
              <a:rPr kumimoji="0" lang="fi-FI" altLang="fi-FI" b="0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in /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over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within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weeks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requested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rules</a:t>
            </a:r>
            <a:endParaRPr kumimoji="0" lang="fi-FI" altLang="fi-FI" b="0" i="0" u="none" strike="noStrike" cap="none" normalizeH="0" baseline="0" dirty="0">
              <a:ln>
                <a:noFill/>
              </a:ln>
              <a:solidFill>
                <a:srgbClr val="282828"/>
              </a:solidFill>
              <a:effectLst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Arneson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He</a:t>
            </a:r>
            <a:r>
              <a:rPr kumimoji="0" lang="fi-FI" altLang="fi-FI" b="0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had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mailed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were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mailed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mailed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18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hand-written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pages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Gygax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took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them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expanded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fifty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pages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began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testing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his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children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Ernie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Elise.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Gygax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named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campaign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he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running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Castle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Greyhawk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Soon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Gary and Dave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codified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all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their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ideas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experiences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into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ruleset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and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what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they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titled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Dungeons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Dragons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It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would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prove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revolution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AACEEC3-870E-3666-94EB-0C896FEC547F}"/>
              </a:ext>
            </a:extLst>
          </p:cNvPr>
          <p:cNvSpPr txBox="1"/>
          <p:nvPr/>
        </p:nvSpPr>
        <p:spPr>
          <a:xfrm>
            <a:off x="838200" y="3762375"/>
            <a:ext cx="4979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within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weeks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= viikkojen kuluessa / sisällä …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5B3EDA5-9348-17A6-B3C6-CE248D65F98E}"/>
              </a:ext>
            </a:extLst>
          </p:cNvPr>
          <p:cNvSpPr txBox="1"/>
          <p:nvPr/>
        </p:nvSpPr>
        <p:spPr>
          <a:xfrm>
            <a:off x="838200" y="4234617"/>
            <a:ext cx="6409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He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mailed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… hänelle lähetettiin (passiivin imperfekti)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A24A8D5-D950-1993-7E4D-457BB2B90026}"/>
              </a:ext>
            </a:extLst>
          </p:cNvPr>
          <p:cNvSpPr txBox="1"/>
          <p:nvPr/>
        </p:nvSpPr>
        <p:spPr>
          <a:xfrm>
            <a:off x="838200" y="4706859"/>
            <a:ext cx="8677375" cy="4635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Gary and Dave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codified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all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their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ideas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into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ruleset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(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which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) </a:t>
            </a:r>
            <a:r>
              <a:rPr kumimoji="0" lang="fi-FI" altLang="fi-FI" b="1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hey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titled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</a:t>
            </a:r>
          </a:p>
        </p:txBody>
      </p:sp>
    </p:spTree>
    <p:extLst>
      <p:ext uri="{BB962C8B-B14F-4D97-AF65-F5344CB8AC3E}">
        <p14:creationId xmlns:p14="http://schemas.microsoft.com/office/powerpoint/2010/main" val="9623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6AEA015-8FFC-AE35-CD5F-3996EFB74E21}"/>
              </a:ext>
            </a:extLst>
          </p:cNvPr>
          <p:cNvSpPr txBox="1"/>
          <p:nvPr/>
        </p:nvSpPr>
        <p:spPr>
          <a:xfrm>
            <a:off x="476250" y="314325"/>
            <a:ext cx="11617283" cy="44813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0" dirty="0" err="1">
                <a:solidFill>
                  <a:srgbClr val="282828"/>
                </a:solidFill>
                <a:effectLst/>
                <a:latin typeface="Noto Sans" panose="020B0502040504020204" pitchFamily="34"/>
              </a:rPr>
              <a:t>Teht</a:t>
            </a:r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. 16</a:t>
            </a:r>
          </a:p>
          <a:p>
            <a:pPr algn="l"/>
            <a:endParaRPr lang="en-US" b="0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Read the text carefully and fill in each gap in English according to the clue and using the correct form</a:t>
            </a:r>
          </a:p>
          <a:p>
            <a:pPr algn="l"/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in each sentence.</a:t>
            </a:r>
          </a:p>
          <a:p>
            <a:pPr algn="l"/>
            <a:endParaRPr lang="en-US" dirty="0">
              <a:solidFill>
                <a:srgbClr val="282828"/>
              </a:solidFill>
              <a:latin typeface="Noto Sans" panose="020B0502040504020204" pitchFamily="34"/>
            </a:endParaRPr>
          </a:p>
          <a:p>
            <a:pPr algn="l"/>
            <a:r>
              <a:rPr lang="en-US" b="1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Dungeons and Dragons</a:t>
            </a:r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: The birth</a:t>
            </a:r>
          </a:p>
          <a:p>
            <a:pPr algn="l"/>
            <a:endParaRPr lang="en-US" b="1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Ironically,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D&amp;D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was unable to find a publisher, so </a:t>
            </a:r>
            <a:r>
              <a:rPr lang="en-US" b="0" i="0" dirty="0" err="1">
                <a:solidFill>
                  <a:srgbClr val="282828"/>
                </a:solidFill>
                <a:effectLst/>
                <a:latin typeface="Noto Sans" panose="020B0502040504020204" pitchFamily="34"/>
              </a:rPr>
              <a:t>Gygax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decided to publish it himself.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D&amp;D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sold 150 copies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in its first month, and </a:t>
            </a:r>
            <a:r>
              <a:rPr lang="en-US" b="1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(</a:t>
            </a:r>
            <a:r>
              <a:rPr lang="en-US" b="1" i="1" dirty="0" err="1">
                <a:solidFill>
                  <a:srgbClr val="282828"/>
                </a:solidFill>
                <a:effectLst/>
                <a:latin typeface="Noto Sans" panose="020B0502040504020204" pitchFamily="34"/>
              </a:rPr>
              <a:t>kesään</a:t>
            </a:r>
            <a:r>
              <a:rPr lang="en-US" b="1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</a:t>
            </a:r>
            <a:r>
              <a:rPr lang="en-US" b="1" i="1" dirty="0" err="1">
                <a:solidFill>
                  <a:srgbClr val="282828"/>
                </a:solidFill>
                <a:effectLst/>
                <a:latin typeface="Noto Sans" panose="020B0502040504020204" pitchFamily="34"/>
              </a:rPr>
              <a:t>mennessä</a:t>
            </a:r>
            <a:r>
              <a:rPr lang="en-US" b="1" i="1">
                <a:solidFill>
                  <a:srgbClr val="282828"/>
                </a:solidFill>
                <a:effectLst/>
                <a:latin typeface="Noto Sans" panose="020B0502040504020204" pitchFamily="34"/>
              </a:rPr>
              <a:t>)</a:t>
            </a:r>
            <a:r>
              <a:rPr lang="en-US" b="0" i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another 1,000 copies. For the first years of </a:t>
            </a:r>
            <a:r>
              <a:rPr lang="en-US" b="1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(exist) 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the game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was difficult to find, and because of that, pirate photocopies of the rules </a:t>
            </a:r>
            <a:r>
              <a:rPr lang="en-US" b="1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(proliferate) 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(The game also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cost $10, which </a:t>
            </a:r>
            <a:r>
              <a:rPr lang="en-US" b="1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(consider) 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an exorbitant amount of money at the time for a game, which may have had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something to do</a:t>
            </a:r>
            <a:r>
              <a:rPr lang="en-US" dirty="0">
                <a:solidFill>
                  <a:srgbClr val="282828"/>
                </a:solidFill>
                <a:latin typeface="Noto Sans" panose="020B0502040504020204" pitchFamily="34"/>
              </a:rPr>
              <a:t> </a:t>
            </a:r>
            <a:r>
              <a:rPr lang="en-US" b="1" i="1" dirty="0">
                <a:solidFill>
                  <a:srgbClr val="282828"/>
                </a:solidFill>
                <a:latin typeface="Noto Sans" panose="020B0502040504020204" pitchFamily="34"/>
              </a:rPr>
              <a:t>(</a:t>
            </a:r>
            <a:r>
              <a:rPr lang="en-US" b="1" i="1" dirty="0" err="1">
                <a:solidFill>
                  <a:srgbClr val="282828"/>
                </a:solidFill>
                <a:latin typeface="Noto Sans" panose="020B0502040504020204" pitchFamily="34"/>
              </a:rPr>
              <a:t>prepositio</a:t>
            </a:r>
            <a:r>
              <a:rPr lang="en-US" b="1" i="1" dirty="0">
                <a:solidFill>
                  <a:srgbClr val="282828"/>
                </a:solidFill>
                <a:latin typeface="Noto Sans" panose="020B0502040504020204" pitchFamily="34"/>
              </a:rPr>
              <a:t>) 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all the intellectual property theft.)</a:t>
            </a:r>
            <a:br>
              <a:rPr lang="en-US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477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DF437460-1C0E-B18C-D60D-AC7FD67A7D8C}"/>
              </a:ext>
            </a:extLst>
          </p:cNvPr>
          <p:cNvSpPr txBox="1"/>
          <p:nvPr/>
        </p:nvSpPr>
        <p:spPr>
          <a:xfrm>
            <a:off x="450159" y="0"/>
            <a:ext cx="11660564" cy="72019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0" dirty="0" err="1">
                <a:solidFill>
                  <a:srgbClr val="282828"/>
                </a:solidFill>
                <a:effectLst/>
                <a:latin typeface="Noto Sans" panose="020B0502040504020204" pitchFamily="34"/>
              </a:rPr>
              <a:t>Teht</a:t>
            </a:r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. 14</a:t>
            </a:r>
          </a:p>
          <a:p>
            <a:pPr algn="l"/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People Have Invented More Than 200 Gender-Neutral Pronouns. Here's Why ‘They’ Is Here to Stay</a:t>
            </a:r>
          </a:p>
          <a:p>
            <a:pPr algn="l"/>
            <a:endParaRPr lang="en-US" b="1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What words could replace the underlined words in the text (</a:t>
            </a:r>
            <a:r>
              <a:rPr lang="en-US" sz="1600" b="0" i="0" u="none" strike="noStrike" dirty="0">
                <a:solidFill>
                  <a:srgbClr val="307F99"/>
                </a:solidFill>
                <a:effectLst/>
                <a:latin typeface="Noto Sans" panose="020B0502040504020204" pitchFamily="34"/>
                <a:hlinkClick r:id="rId2"/>
              </a:rPr>
              <a:t>material 9.A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)? Choose the alternative that best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fits the context and conveys a similar meaning.</a:t>
            </a:r>
          </a:p>
          <a:p>
            <a:pPr algn="l"/>
            <a:endParaRPr lang="en-US" b="1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It is a well-known truth that so long as English is changing, there will be people who are </a:t>
            </a:r>
            <a:r>
              <a:rPr lang="en-US" sz="16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14.1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sz="16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belly-aching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about it,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warning that if things keep going as they are, the language will soon be on life support. Critics feared for the future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when people started using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contact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as a verb in the 1920s and when they embraced text-speak like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OMG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in the 2000s.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And, they have </a:t>
            </a:r>
            <a:r>
              <a:rPr lang="en-US" sz="16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14.2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sz="16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lamented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the usage of one pronoun in particular: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singular 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.</a:t>
            </a:r>
            <a:endParaRPr lang="en-US" sz="1600" dirty="0">
              <a:solidFill>
                <a:srgbClr val="282828"/>
              </a:solidFill>
              <a:latin typeface="Noto Sans" panose="020B0502040504020204" pitchFamily="34"/>
            </a:endParaRPr>
          </a:p>
          <a:p>
            <a:pPr algn="l"/>
            <a:endParaRPr lang="en-US" sz="1600" b="0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For centuries, poets and pundits have observed that English is missing a word: a gender-neutral, third-person pronoun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that could be used in place of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he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or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she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when gender is unknown or irrelevant. 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has long been proposed as the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answer. But grammarians have considered singular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unfit for print, holding fast to the rule that educated people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use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only as a plural.</a:t>
            </a:r>
            <a:endParaRPr lang="en-US" sz="1600" dirty="0">
              <a:solidFill>
                <a:srgbClr val="282828"/>
              </a:solidFill>
              <a:latin typeface="Noto Sans" panose="020B0502040504020204" pitchFamily="34"/>
            </a:endParaRPr>
          </a:p>
          <a:p>
            <a:pPr algn="l"/>
            <a:endParaRPr lang="en-US" sz="1600" b="0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All the while singular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has been </a:t>
            </a:r>
            <a:r>
              <a:rPr lang="en-US" sz="16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14.3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sz="16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lurking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in the background. And now it’s moving to the fore. A driving force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has been the LGBTQ community, which has embraced singular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not only to include both men and women but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also to refer to non-binary people who identify as neither. That has added social conservatives to the word’s</a:t>
            </a:r>
          </a:p>
          <a:p>
            <a:pPr algn="l"/>
            <a:r>
              <a:rPr lang="en-US" sz="16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14.4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sz="16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detractors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but has also given it steam. The new binary-busting usage  made it the American Dialect Society’s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“Word of the Year” in 2015 and then Merriam-Webster’s in 2019.</a:t>
            </a:r>
          </a:p>
          <a:p>
            <a:pPr algn="l"/>
            <a:endParaRPr lang="en-US" sz="1600" b="0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This also helped inspire linguistic authorities to put down their red pens. In 2015, the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Washington Post 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copy desk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announced that the paper would start allowing singular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. In 2017, the Associated Press Stylebook approved it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“when alternative wording is overly awkward or clumsy.” The same year, the Chicago  Manual of Style said that if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an individual prefers to be referred to as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then </a:t>
            </a:r>
            <a:r>
              <a:rPr lang="en-US" sz="16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is the preferred style. And each evolution has added to the</a:t>
            </a:r>
          </a:p>
          <a:p>
            <a:pPr algn="l"/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sense that this usage isn’t just </a:t>
            </a:r>
            <a:r>
              <a:rPr lang="en-US" sz="16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14.5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sz="16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convenient</a:t>
            </a:r>
            <a:r>
              <a:rPr lang="en-US" sz="16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it’s also grammatically okay.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56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7BA01844-3EDF-DCED-D218-E11C4C22CC8D}"/>
              </a:ext>
            </a:extLst>
          </p:cNvPr>
          <p:cNvSpPr txBox="1"/>
          <p:nvPr/>
        </p:nvSpPr>
        <p:spPr>
          <a:xfrm>
            <a:off x="621584" y="543339"/>
            <a:ext cx="10948831" cy="2352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It is a well-known truth that so long as English is changing, there will be people who are</a:t>
            </a:r>
          </a:p>
          <a:p>
            <a:pPr>
              <a:lnSpc>
                <a:spcPct val="150000"/>
              </a:lnSpc>
            </a:pPr>
            <a:r>
              <a:rPr lang="en-US" sz="20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14.1</a:t>
            </a: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sz="20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belly-aching</a:t>
            </a:r>
            <a:r>
              <a:rPr lang="en-US" sz="2000" u="sng" dirty="0">
                <a:solidFill>
                  <a:srgbClr val="282828"/>
                </a:solidFill>
                <a:latin typeface="Noto Sans" panose="020B0502040504020204" pitchFamily="34"/>
              </a:rPr>
              <a:t> </a:t>
            </a: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about it, warning that if things keep going as they are, the language will</a:t>
            </a:r>
          </a:p>
          <a:p>
            <a:pPr>
              <a:lnSpc>
                <a:spcPct val="150000"/>
              </a:lnSpc>
            </a:pP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soon be on life support. Critics feared for the future when people started using </a:t>
            </a:r>
            <a:r>
              <a:rPr lang="en-US" sz="20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contact</a:t>
            </a: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as</a:t>
            </a:r>
          </a:p>
          <a:p>
            <a:pPr>
              <a:lnSpc>
                <a:spcPct val="150000"/>
              </a:lnSpc>
            </a:pP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 verb in the 1920s and when they embraced text-speak like </a:t>
            </a:r>
            <a:r>
              <a:rPr lang="en-US" sz="20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OMG</a:t>
            </a: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in the 2000s. And, they</a:t>
            </a:r>
          </a:p>
          <a:p>
            <a:pPr>
              <a:lnSpc>
                <a:spcPct val="150000"/>
              </a:lnSpc>
            </a:pP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have </a:t>
            </a:r>
            <a:r>
              <a:rPr lang="en-US" sz="2000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14.2 </a:t>
            </a:r>
            <a:r>
              <a:rPr lang="en-US" sz="2000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lamented</a:t>
            </a: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the usage of one pronoun in particular: </a:t>
            </a:r>
            <a:r>
              <a:rPr lang="en-US" sz="2000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singular they</a:t>
            </a:r>
            <a:r>
              <a:rPr lang="en-US" sz="2000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.</a:t>
            </a:r>
            <a:endParaRPr lang="fi-FI" sz="20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4B34121-D36D-AF78-9283-30E2B988F3AD}"/>
              </a:ext>
            </a:extLst>
          </p:cNvPr>
          <p:cNvSpPr txBox="1"/>
          <p:nvPr/>
        </p:nvSpPr>
        <p:spPr>
          <a:xfrm>
            <a:off x="895350" y="3571875"/>
            <a:ext cx="106811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14.1</a:t>
            </a:r>
          </a:p>
          <a:p>
            <a:endParaRPr lang="fi-FI" dirty="0"/>
          </a:p>
          <a:p>
            <a:r>
              <a:rPr lang="fi-FI" b="1" dirty="0" err="1">
                <a:solidFill>
                  <a:srgbClr val="FF0000"/>
                </a:solidFill>
              </a:rPr>
              <a:t>agitated</a:t>
            </a:r>
            <a:endParaRPr lang="fi-FI" b="1" dirty="0">
              <a:solidFill>
                <a:srgbClr val="FF0000"/>
              </a:solidFill>
            </a:endParaRPr>
          </a:p>
          <a:p>
            <a:endParaRPr lang="fi-FI" dirty="0"/>
          </a:p>
          <a:p>
            <a:r>
              <a:rPr lang="fi-FI" dirty="0" err="1"/>
              <a:t>hushed</a:t>
            </a:r>
            <a:endParaRPr lang="fi-FI" dirty="0"/>
          </a:p>
          <a:p>
            <a:endParaRPr lang="fi-FI" dirty="0"/>
          </a:p>
          <a:p>
            <a:r>
              <a:rPr lang="fi-FI" dirty="0" err="1"/>
              <a:t>delighted</a:t>
            </a:r>
            <a:endParaRPr lang="fi-FI" dirty="0"/>
          </a:p>
          <a:p>
            <a:br>
              <a:rPr lang="fi-FI" dirty="0"/>
            </a:br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3FE46F8-3622-2607-6371-311E601BE4E4}"/>
              </a:ext>
            </a:extLst>
          </p:cNvPr>
          <p:cNvSpPr txBox="1"/>
          <p:nvPr/>
        </p:nvSpPr>
        <p:spPr>
          <a:xfrm>
            <a:off x="5257800" y="3571875"/>
            <a:ext cx="9273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14.2</a:t>
            </a:r>
          </a:p>
          <a:p>
            <a:endParaRPr lang="fi-FI" dirty="0"/>
          </a:p>
          <a:p>
            <a:r>
              <a:rPr lang="fi-FI" dirty="0" err="1"/>
              <a:t>praised</a:t>
            </a:r>
            <a:endParaRPr lang="fi-FI" dirty="0"/>
          </a:p>
          <a:p>
            <a:endParaRPr lang="fi-FI" dirty="0"/>
          </a:p>
          <a:p>
            <a:r>
              <a:rPr lang="fi-FI" b="1" dirty="0" err="1">
                <a:solidFill>
                  <a:srgbClr val="FF0000"/>
                </a:solidFill>
              </a:rPr>
              <a:t>grieved</a:t>
            </a:r>
            <a:endParaRPr lang="fi-FI" b="1" dirty="0">
              <a:solidFill>
                <a:srgbClr val="FF0000"/>
              </a:solidFill>
            </a:endParaRPr>
          </a:p>
          <a:p>
            <a:endParaRPr lang="fi-FI" dirty="0"/>
          </a:p>
          <a:p>
            <a:r>
              <a:rPr lang="fi-FI" dirty="0" err="1"/>
              <a:t>avoided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734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870161DB-0FD4-272C-756F-48D8863AEAB6}"/>
              </a:ext>
            </a:extLst>
          </p:cNvPr>
          <p:cNvSpPr txBox="1"/>
          <p:nvPr/>
        </p:nvSpPr>
        <p:spPr>
          <a:xfrm>
            <a:off x="485775" y="276225"/>
            <a:ext cx="1154033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For centuries, poets and pundits have observed that English is missing a word: a gender-neutral,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third-person pronoun that could be used in place of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he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or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she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when gender is unknown or irrelevant.</a:t>
            </a:r>
          </a:p>
          <a:p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has long been proposed as the answer. But grammarians have considered singular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unfit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for print, holding fast to the rule that educated people use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only as a plural.</a:t>
            </a:r>
          </a:p>
          <a:p>
            <a:endParaRPr lang="en-US" dirty="0">
              <a:solidFill>
                <a:srgbClr val="282828"/>
              </a:solidFill>
              <a:latin typeface="Noto Sans" panose="020B0502040504020204" pitchFamily="34"/>
            </a:endParaRP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All the while singular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has been </a:t>
            </a:r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14.3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lurking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in the background. And now it’s moving to the fore. A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driving force has been the LGBTQ community, which has embraced singular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not only to include both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men and women but also to refer to non-binary people who identify as neither. That has added social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conservatives to the word’s </a:t>
            </a:r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14.4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</a:t>
            </a:r>
            <a:r>
              <a:rPr lang="en-US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detractors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but has also given it steam. The new binary-busting usage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made it the American Dialect Society’s “Word of the Year” in 2015 and then Merriam-Webster’s in 2019.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C867CDF-5401-7B77-1ECC-5FD447439AC3}"/>
              </a:ext>
            </a:extLst>
          </p:cNvPr>
          <p:cNvSpPr txBox="1"/>
          <p:nvPr/>
        </p:nvSpPr>
        <p:spPr>
          <a:xfrm>
            <a:off x="657225" y="3581400"/>
            <a:ext cx="9813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14.3</a:t>
            </a:r>
          </a:p>
          <a:p>
            <a:endParaRPr lang="fi-FI" dirty="0"/>
          </a:p>
          <a:p>
            <a:r>
              <a:rPr lang="fi-FI" dirty="0" err="1"/>
              <a:t>surficing</a:t>
            </a:r>
            <a:endParaRPr lang="fi-FI" dirty="0"/>
          </a:p>
          <a:p>
            <a:endParaRPr lang="fi-FI" dirty="0"/>
          </a:p>
          <a:p>
            <a:r>
              <a:rPr lang="fi-FI" b="1" dirty="0" err="1">
                <a:solidFill>
                  <a:srgbClr val="FF0000"/>
                </a:solidFill>
              </a:rPr>
              <a:t>hiding</a:t>
            </a:r>
            <a:endParaRPr lang="fi-FI" b="1" dirty="0">
              <a:solidFill>
                <a:srgbClr val="FF0000"/>
              </a:solidFill>
            </a:endParaRPr>
          </a:p>
          <a:p>
            <a:endParaRPr lang="fi-FI" dirty="0"/>
          </a:p>
          <a:p>
            <a:r>
              <a:rPr lang="fi-FI" dirty="0" err="1"/>
              <a:t>abiding</a:t>
            </a:r>
            <a:endParaRPr lang="fi-FI" dirty="0"/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0943A84-B325-D629-39B4-46FD645B9987}"/>
              </a:ext>
            </a:extLst>
          </p:cNvPr>
          <p:cNvSpPr txBox="1"/>
          <p:nvPr/>
        </p:nvSpPr>
        <p:spPr>
          <a:xfrm>
            <a:off x="4219575" y="3581400"/>
            <a:ext cx="8801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14.4</a:t>
            </a:r>
          </a:p>
          <a:p>
            <a:endParaRPr lang="fi-FI" dirty="0"/>
          </a:p>
          <a:p>
            <a:r>
              <a:rPr lang="fi-FI" dirty="0" err="1"/>
              <a:t>users</a:t>
            </a:r>
            <a:endParaRPr lang="fi-FI" dirty="0"/>
          </a:p>
          <a:p>
            <a:endParaRPr lang="fi-FI" dirty="0"/>
          </a:p>
          <a:p>
            <a:r>
              <a:rPr lang="fi-FI" b="1" dirty="0" err="1">
                <a:solidFill>
                  <a:srgbClr val="FF0000"/>
                </a:solidFill>
              </a:rPr>
              <a:t>critics</a:t>
            </a:r>
            <a:endParaRPr lang="fi-FI" b="1" dirty="0">
              <a:solidFill>
                <a:srgbClr val="FF0000"/>
              </a:solidFill>
            </a:endParaRPr>
          </a:p>
          <a:p>
            <a:endParaRPr lang="fi-FI" dirty="0"/>
          </a:p>
          <a:p>
            <a:r>
              <a:rPr lang="fi-FI" dirty="0" err="1"/>
              <a:t>experts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464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E9D8F043-0D49-8BE1-F003-8133719DFF1E}"/>
              </a:ext>
            </a:extLst>
          </p:cNvPr>
          <p:cNvSpPr txBox="1"/>
          <p:nvPr/>
        </p:nvSpPr>
        <p:spPr>
          <a:xfrm>
            <a:off x="723900" y="600075"/>
            <a:ext cx="111363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This also helped inspire linguistic authorities to put down their red pens. In 2015, the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Washington Post</a:t>
            </a:r>
            <a:endParaRPr lang="en-US" dirty="0">
              <a:solidFill>
                <a:srgbClr val="282828"/>
              </a:solidFill>
              <a:latin typeface="Noto Sans" panose="020B0502040504020204" pitchFamily="34"/>
            </a:endParaRP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copy desk announced that the paper would start allowing singular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. In 2017, the Associated Press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Stylebook approved it “when alternative wording is overly awkward or clumsy.” The same year, the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Chicago Manual of Style said that if an individual prefers to be referred to as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 then </a:t>
            </a:r>
            <a:r>
              <a:rPr lang="en-US" b="0" i="1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they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is the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preferred style. And each evolution has added to the sense that this usage isn’t just</a:t>
            </a:r>
            <a:r>
              <a:rPr lang="en-US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14.5 </a:t>
            </a:r>
            <a:r>
              <a:rPr lang="en-US" b="0" i="0" u="sng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convenient</a:t>
            </a:r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,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it’s also grammatically okay.</a:t>
            </a: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8CA66B7-5D56-02C4-2200-177B7A5F2B07}"/>
              </a:ext>
            </a:extLst>
          </p:cNvPr>
          <p:cNvSpPr txBox="1"/>
          <p:nvPr/>
        </p:nvSpPr>
        <p:spPr>
          <a:xfrm>
            <a:off x="1190625" y="3009900"/>
            <a:ext cx="138499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14.5</a:t>
            </a:r>
          </a:p>
          <a:p>
            <a:endParaRPr lang="fi-FI" dirty="0"/>
          </a:p>
          <a:p>
            <a:r>
              <a:rPr lang="fi-FI" b="1" dirty="0" err="1">
                <a:solidFill>
                  <a:srgbClr val="FF0000"/>
                </a:solidFill>
              </a:rPr>
              <a:t>accessible</a:t>
            </a:r>
            <a:endParaRPr lang="fi-FI" b="1" dirty="0">
              <a:solidFill>
                <a:srgbClr val="FF0000"/>
              </a:solidFill>
            </a:endParaRPr>
          </a:p>
          <a:p>
            <a:endParaRPr lang="fi-FI" dirty="0"/>
          </a:p>
          <a:p>
            <a:r>
              <a:rPr lang="fi-FI" dirty="0" err="1"/>
              <a:t>manageable</a:t>
            </a:r>
            <a:endParaRPr lang="fi-FI" dirty="0"/>
          </a:p>
          <a:p>
            <a:endParaRPr lang="fi-FI" dirty="0"/>
          </a:p>
          <a:p>
            <a:r>
              <a:rPr lang="fi-FI" dirty="0" err="1"/>
              <a:t>inappropiate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414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28E9E9-68A4-54C6-D6EB-A59B34544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206996"/>
            <a:ext cx="11261083" cy="3556743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1" tIns="0" rIns="2063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1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Teht</a:t>
            </a:r>
            <a:r>
              <a:rPr kumimoji="0" lang="fi-FI" altLang="fi-FI" b="1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15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i-FI" altLang="fi-FI" b="1" i="1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1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Dungeons</a:t>
            </a:r>
            <a:r>
              <a:rPr kumimoji="0" lang="fi-FI" altLang="fi-FI" b="1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1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Dragons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: </a:t>
            </a:r>
            <a:r>
              <a:rPr kumimoji="0" lang="fi-FI" altLang="fi-FI" b="1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origin</a:t>
            </a:r>
            <a:endParaRPr kumimoji="0" lang="fi-FI" altLang="fi-FI" b="1" i="0" u="none" strike="noStrike" cap="none" normalizeH="0" baseline="0" dirty="0">
              <a:ln>
                <a:noFill/>
              </a:ln>
              <a:solidFill>
                <a:srgbClr val="282828"/>
              </a:solidFill>
              <a:effectLst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b="1" i="0" u="none" strike="noStrike" cap="none" normalizeH="0" baseline="0" dirty="0">
              <a:ln>
                <a:noFill/>
              </a:ln>
              <a:solidFill>
                <a:srgbClr val="282828"/>
              </a:solidFill>
              <a:effectLst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Once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upon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time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Dungeons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Dragons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published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company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named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TSR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in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magical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realm</a:t>
            </a:r>
            <a:endParaRPr kumimoji="0" lang="fi-FI" altLang="fi-FI" b="0" i="0" u="none" strike="noStrike" cap="none" normalizeH="0" baseline="0" dirty="0">
              <a:ln>
                <a:noFill/>
              </a:ln>
              <a:solidFill>
                <a:srgbClr val="282828"/>
              </a:solidFill>
              <a:effectLst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named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Wisconsin,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where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hills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rolling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rolls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roll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like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green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waves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horizon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where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cheese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is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</a:t>
            </a:r>
            <a:r>
              <a:rPr kumimoji="0" lang="fi-FI" altLang="fi-FI" b="1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right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a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bright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bright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orange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sunrise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winters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long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dark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as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death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Dungeons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Dragons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created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at / in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brace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midwestern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mages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named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Gary and Dave,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tale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game’s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journey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Lake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Geneva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basement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in 1972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cultural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institution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</a:t>
            </a:r>
            <a:r>
              <a:rPr kumimoji="0" lang="fi-FI" altLang="fi-FI" b="1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here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it /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that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is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today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is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one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great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stories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F066170-0575-ED02-04A2-F1B1ED6FD30C}"/>
              </a:ext>
            </a:extLst>
          </p:cNvPr>
          <p:cNvSpPr txBox="1"/>
          <p:nvPr/>
        </p:nvSpPr>
        <p:spPr>
          <a:xfrm>
            <a:off x="1477054" y="4420304"/>
            <a:ext cx="2214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hills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roll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like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FD1EBC9-9777-E72A-BA3B-4200B4B1C79A}"/>
              </a:ext>
            </a:extLst>
          </p:cNvPr>
          <p:cNvSpPr txBox="1"/>
          <p:nvPr/>
        </p:nvSpPr>
        <p:spPr>
          <a:xfrm>
            <a:off x="1477054" y="4928247"/>
            <a:ext cx="3833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bright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orange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sunrise</a:t>
            </a:r>
            <a:endParaRPr lang="fi-FI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7A3F1F2-E836-CD32-14AC-C929CE979922}"/>
              </a:ext>
            </a:extLst>
          </p:cNvPr>
          <p:cNvSpPr txBox="1"/>
          <p:nvPr/>
        </p:nvSpPr>
        <p:spPr>
          <a:xfrm>
            <a:off x="1477054" y="5456604"/>
            <a:ext cx="3231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created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Gary and Dave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E473AF7B-2A73-9912-62F7-10425C3663A5}"/>
              </a:ext>
            </a:extLst>
          </p:cNvPr>
          <p:cNvSpPr txBox="1"/>
          <p:nvPr/>
        </p:nvSpPr>
        <p:spPr>
          <a:xfrm>
            <a:off x="1477054" y="5984961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it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 is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today</a:t>
            </a:r>
            <a:endParaRPr lang="fi-FI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912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B26252-CEC0-FF00-396B-34BF8F357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4" y="837138"/>
            <a:ext cx="11215750" cy="2026196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1" tIns="0" rIns="2063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Dungeons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and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Dragons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grew</a:t>
            </a:r>
            <a:r>
              <a:rPr lang="fi-FI" altLang="fi-FI" dirty="0">
                <a:solidFill>
                  <a:srgbClr val="282828"/>
                </a:solidFill>
                <a:cs typeface="Noto Sans" panose="020B0502040504020204" pitchFamily="34"/>
              </a:rPr>
              <a:t> </a:t>
            </a:r>
            <a:r>
              <a:rPr lang="fi-FI" altLang="fi-FI" b="1" dirty="0">
                <a:solidFill>
                  <a:srgbClr val="282828"/>
                </a:solidFill>
                <a:cs typeface="Noto Sans" panose="020B0502040504020204" pitchFamily="34"/>
              </a:rPr>
              <a:t>into / out of / as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fortuitous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meeting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of Gary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Gygax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and Dave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Arneson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Gamers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back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in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60s and 70s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often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named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their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gaming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groups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,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bit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like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acting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troupes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or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biker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gangs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Gary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Gygax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, for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example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involved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in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group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called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Castle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&amp;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Crusade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Society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society</a:t>
            </a:r>
            <a:endParaRPr lang="fi-FI" altLang="fi-FI" dirty="0">
              <a:solidFill>
                <a:srgbClr val="282828"/>
              </a:solidFill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altLang="fi-FI" b="1" dirty="0" err="1">
                <a:solidFill>
                  <a:srgbClr val="282828"/>
                </a:solidFill>
                <a:cs typeface="Noto Sans" panose="020B0502040504020204" pitchFamily="34"/>
              </a:rPr>
              <a:t>have</a:t>
            </a:r>
            <a:r>
              <a:rPr lang="fi-FI" altLang="fi-FI" b="1" dirty="0">
                <a:solidFill>
                  <a:srgbClr val="282828"/>
                </a:solidFill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cs typeface="Noto Sans" panose="020B0502040504020204" pitchFamily="34"/>
              </a:rPr>
              <a:t>having</a:t>
            </a:r>
            <a:r>
              <a:rPr lang="fi-FI" altLang="fi-FI" b="1" dirty="0">
                <a:solidFill>
                  <a:srgbClr val="282828"/>
                </a:solidFill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cs typeface="Noto Sans" panose="020B0502040504020204" pitchFamily="34"/>
              </a:rPr>
              <a:t>had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ranks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peerage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exactly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like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medieval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realm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“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king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”,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ironically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a 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cs typeface="Noto Sans" panose="020B0502040504020204" pitchFamily="34"/>
              </a:rPr>
              <a:t>14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cs typeface="Noto Sans" panose="020B0502040504020204" pitchFamily="34"/>
              </a:rPr>
              <a:t>years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cs typeface="Noto Sans" panose="020B0502040504020204" pitchFamily="34"/>
              </a:rPr>
              <a:t> /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altLang="fi-FI" b="1" dirty="0">
                <a:solidFill>
                  <a:srgbClr val="282828"/>
                </a:solidFill>
                <a:cs typeface="Noto Sans" panose="020B0502040504020204" pitchFamily="34"/>
              </a:rPr>
              <a:t>a 14-year-old / 14-year </a:t>
            </a:r>
            <a:r>
              <a:rPr lang="fi-FI" altLang="fi-FI" b="1" dirty="0" err="1">
                <a:solidFill>
                  <a:srgbClr val="282828"/>
                </a:solidFill>
                <a:cs typeface="Noto Sans" panose="020B0502040504020204" pitchFamily="34"/>
              </a:rPr>
              <a:t>olds</a:t>
            </a:r>
            <a:r>
              <a:rPr lang="fi-FI" altLang="fi-FI" b="1" dirty="0">
                <a:solidFill>
                  <a:srgbClr val="282828"/>
                </a:solidFill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but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there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also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certain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baron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from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Minneapolis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named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 Dave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Arneson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Arial" panose="020B0604020202020204" pitchFamily="34" charset="0"/>
                <a:cs typeface="Noto Sans" panose="020B0502040504020204" pitchFamily="34"/>
              </a:rPr>
              <a:t>.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30E3FCC-FF30-53C6-F9F7-46EC4C8B992A}"/>
              </a:ext>
            </a:extLst>
          </p:cNvPr>
          <p:cNvSpPr txBox="1"/>
          <p:nvPr/>
        </p:nvSpPr>
        <p:spPr>
          <a:xfrm>
            <a:off x="1133475" y="3244334"/>
            <a:ext cx="1968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jostakin = 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out of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4433FBD-2BC9-7C47-7BA4-8774A011CE84}"/>
              </a:ext>
            </a:extLst>
          </p:cNvPr>
          <p:cNvSpPr txBox="1"/>
          <p:nvPr/>
        </p:nvSpPr>
        <p:spPr>
          <a:xfrm>
            <a:off x="1133474" y="3810000"/>
            <a:ext cx="2257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society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had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F6DA2EE-9B98-E95D-D03A-838917F8F059}"/>
              </a:ext>
            </a:extLst>
          </p:cNvPr>
          <p:cNvSpPr txBox="1"/>
          <p:nvPr/>
        </p:nvSpPr>
        <p:spPr>
          <a:xfrm>
            <a:off x="1089553" y="4375666"/>
            <a:ext cx="4025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king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14-year-old 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(adj.) </a:t>
            </a:r>
          </a:p>
        </p:txBody>
      </p:sp>
    </p:spTree>
    <p:extLst>
      <p:ext uri="{BB962C8B-B14F-4D97-AF65-F5344CB8AC3E}">
        <p14:creationId xmlns:p14="http://schemas.microsoft.com/office/powerpoint/2010/main" val="17611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7BC453-52CD-97B0-CF56-B8B70A8CA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8" y="782362"/>
            <a:ext cx="11511151" cy="2033249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1" tIns="0" rIns="2063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evolution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Dungeons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Dragons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itself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began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Chainmail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written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Gary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Gygax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Jeff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Perren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to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have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simulated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to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simulating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to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simulate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medieval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combat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</a:t>
            </a:r>
            <a:r>
              <a:rPr kumimoji="0" lang="fi-FI" altLang="fi-FI" b="0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1" i="0" u="none" strike="noStrike" cap="none" normalizeH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However</a:t>
            </a:r>
            <a:r>
              <a:rPr kumimoji="0" lang="fi-FI" altLang="fi-FI" b="1" i="0" u="none" strike="noStrike" cap="none" normalizeH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/ </a:t>
            </a:r>
            <a:r>
              <a:rPr lang="fi-FI" altLang="fi-FI" b="1" dirty="0">
                <a:solidFill>
                  <a:srgbClr val="58585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Still, /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altLang="fi-FI" b="1" dirty="0" err="1">
                <a:solidFill>
                  <a:srgbClr val="58585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Above</a:t>
            </a:r>
            <a:r>
              <a:rPr lang="fi-FI" altLang="fi-FI" b="1" dirty="0">
                <a:solidFill>
                  <a:srgbClr val="58585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58585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all</a:t>
            </a:r>
            <a:r>
              <a:rPr lang="fi-FI" altLang="fi-FI" dirty="0">
                <a:solidFill>
                  <a:srgbClr val="58585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at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end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extensive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supplement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having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described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describing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to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describing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application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rules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fantasy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fantasy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supplement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provided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rules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for magic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swords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monsters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spells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names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like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“Lightning” and “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Fireball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.”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169F818-E2E5-0040-9CC9-0C2563755137}"/>
              </a:ext>
            </a:extLst>
          </p:cNvPr>
          <p:cNvSpPr txBox="1"/>
          <p:nvPr/>
        </p:nvSpPr>
        <p:spPr>
          <a:xfrm>
            <a:off x="771525" y="3429000"/>
            <a:ext cx="470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to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simulate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= jotta se jäljittelisi; jäljitellen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DC64DA1-F35E-6C0E-E6E8-C2522147A3A2}"/>
              </a:ext>
            </a:extLst>
          </p:cNvPr>
          <p:cNvSpPr txBox="1"/>
          <p:nvPr/>
        </p:nvSpPr>
        <p:spPr>
          <a:xfrm>
            <a:off x="771525" y="3933825"/>
            <a:ext cx="2773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However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= kuitenkin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3806FB9-7558-5FDC-1230-16566A37B321}"/>
              </a:ext>
            </a:extLst>
          </p:cNvPr>
          <p:cNvSpPr txBox="1"/>
          <p:nvPr/>
        </p:nvSpPr>
        <p:spPr>
          <a:xfrm>
            <a:off x="771525" y="4438650"/>
            <a:ext cx="5808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describing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application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= kuvaten sovellusta …</a:t>
            </a:r>
          </a:p>
        </p:txBody>
      </p:sp>
    </p:spTree>
    <p:extLst>
      <p:ext uri="{BB962C8B-B14F-4D97-AF65-F5344CB8AC3E}">
        <p14:creationId xmlns:p14="http://schemas.microsoft.com/office/powerpoint/2010/main" val="28460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43CDA6D-B9DB-A6E2-1539-005DBC89C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61" y="564754"/>
            <a:ext cx="11578478" cy="2864246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1" tIns="0" rIns="2063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When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Dave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Arneson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read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Chainmail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fantasy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rules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 he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adapted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fantasy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world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his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own</a:t>
            </a:r>
            <a:endParaRPr kumimoji="0" lang="fi-FI" altLang="fi-FI" b="0" i="0" u="none" strike="noStrike" cap="none" normalizeH="0" baseline="0" dirty="0">
              <a:ln>
                <a:noFill/>
              </a:ln>
              <a:solidFill>
                <a:srgbClr val="282828"/>
              </a:solidFill>
              <a:effectLst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creation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Blackmoor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–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setting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inspired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Lord of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1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Rings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universe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combined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elements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of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Arneson’s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own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imagination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various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mechanics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pulled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other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premise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simple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: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players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had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potrayed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were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potraying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/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would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potray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only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single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character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(an idea he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lifted</a:t>
            </a:r>
            <a:endParaRPr kumimoji="0" lang="fi-FI" altLang="fi-FI" b="0" i="0" u="none" strike="noStrike" cap="none" normalizeH="0" baseline="0" dirty="0">
              <a:ln>
                <a:noFill/>
              </a:ln>
              <a:solidFill>
                <a:srgbClr val="282828"/>
              </a:solidFill>
              <a:effectLst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game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called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 </a:t>
            </a:r>
            <a:r>
              <a:rPr kumimoji="0" lang="fi-FI" altLang="fi-FI" b="0" i="1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Braunstein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),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exploring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underground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dungeons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where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face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perils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puzzles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Both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characters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story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were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to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persist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session to session,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with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characters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working</a:t>
            </a:r>
            <a:endParaRPr lang="fi-FI" altLang="fi-FI" dirty="0">
              <a:solidFill>
                <a:srgbClr val="282828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cooperatively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improving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over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time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0AD1E8F-FBE4-B761-C71C-2D4A51641B46}"/>
              </a:ext>
            </a:extLst>
          </p:cNvPr>
          <p:cNvSpPr txBox="1"/>
          <p:nvPr/>
        </p:nvSpPr>
        <p:spPr>
          <a:xfrm>
            <a:off x="1009650" y="3981450"/>
            <a:ext cx="812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Arneson’s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own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imagination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and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various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mechanics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pulled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altLang="fi-FI" b="1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from</a:t>
            </a:r>
            <a:r>
              <a:rPr lang="fi-FI" altLang="fi-FI" b="1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(</a:t>
            </a:r>
            <a:r>
              <a:rPr lang="fi-FI" altLang="fi-FI" dirty="0" err="1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jstakin</a:t>
            </a:r>
            <a:r>
              <a:rPr lang="fi-FI" altLang="fi-FI" dirty="0">
                <a:solidFill>
                  <a:srgbClr val="282828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) …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9F14EE78-FCDB-B1DE-E184-727550CB2CB2}"/>
              </a:ext>
            </a:extLst>
          </p:cNvPr>
          <p:cNvSpPr txBox="1"/>
          <p:nvPr/>
        </p:nvSpPr>
        <p:spPr>
          <a:xfrm>
            <a:off x="1009650" y="4533900"/>
            <a:ext cx="9890849" cy="4635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The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premise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was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simple</a:t>
            </a: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: </a:t>
            </a:r>
            <a:r>
              <a:rPr kumimoji="0" lang="fi-FI" altLang="fi-FI" b="0" i="0" u="none" strike="noStrike" cap="none" normalizeH="0" baseline="0" dirty="0" err="1">
                <a:ln>
                  <a:noFill/>
                </a:ln>
                <a:solidFill>
                  <a:srgbClr val="282828"/>
                </a:solidFill>
                <a:effectLst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layers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would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b="1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potray</a:t>
            </a:r>
            <a:r>
              <a:rPr lang="fi-FI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only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a single </a:t>
            </a:r>
            <a:r>
              <a:rPr lang="fi-FI" dirty="0" err="1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character</a:t>
            </a:r>
            <a:r>
              <a:rPr lang="fi-FI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… (aikamuotoparit)</a:t>
            </a:r>
          </a:p>
        </p:txBody>
      </p:sp>
    </p:spTree>
    <p:extLst>
      <p:ext uri="{BB962C8B-B14F-4D97-AF65-F5344CB8AC3E}">
        <p14:creationId xmlns:p14="http://schemas.microsoft.com/office/powerpoint/2010/main" val="202159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9464400D2BE442BDB616AD859F59A7" ma:contentTypeVersion="32" ma:contentTypeDescription="Create a new document." ma:contentTypeScope="" ma:versionID="13f1b108c90ac341f92765536a19c801">
  <xsd:schema xmlns:xsd="http://www.w3.org/2001/XMLSchema" xmlns:xs="http://www.w3.org/2001/XMLSchema" xmlns:p="http://schemas.microsoft.com/office/2006/metadata/properties" xmlns:ns3="d11fb746-2d20-4c36-a8a7-dbe90ea70bd7" xmlns:ns4="3b33a81f-53cc-4fb7-9938-7bd225f9a1e9" targetNamespace="http://schemas.microsoft.com/office/2006/metadata/properties" ma:root="true" ma:fieldsID="9e11616d8ed55d333fcff84bee472e89" ns3:_="" ns4:_="">
    <xsd:import namespace="d11fb746-2d20-4c36-a8a7-dbe90ea70bd7"/>
    <xsd:import namespace="3b33a81f-53cc-4fb7-9938-7bd225f9a1e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TeamsChannelId" minOccurs="0"/>
                <xsd:element ref="ns4:IsNotebookLocked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1fb746-2d20-4c36-a8a7-dbe90ea70bd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3a81f-53cc-4fb7-9938-7bd225f9a1e9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  <xsd:element name="MediaServiceOCR" ma:index="3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1" nillable="true" ma:displayName="Teams Channel Id" ma:internalName="TeamsChannelId">
      <xsd:simpleType>
        <xsd:restriction base="dms:Text"/>
      </xsd:simpleType>
    </xsd:element>
    <xsd:element name="IsNotebookLocked" ma:index="32" nillable="true" ma:displayName="Is Notebook Locked" ma:internalName="IsNotebookLocked">
      <xsd:simpleType>
        <xsd:restriction base="dms:Boolean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38" nillable="true" ma:displayName="Length (seconds)" ma:internalName="MediaLengthInSeconds" ma:readOnly="true">
      <xsd:simpleType>
        <xsd:restriction base="dms:Unknown"/>
      </xsd:simpleType>
    </xsd:element>
    <xsd:element name="_activity" ma:index="39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3b33a81f-53cc-4fb7-9938-7bd225f9a1e9" xsi:nil="true"/>
    <CultureName xmlns="3b33a81f-53cc-4fb7-9938-7bd225f9a1e9" xsi:nil="true"/>
    <Students xmlns="3b33a81f-53cc-4fb7-9938-7bd225f9a1e9">
      <UserInfo>
        <DisplayName/>
        <AccountId xsi:nil="true"/>
        <AccountType/>
      </UserInfo>
    </Students>
    <Student_Groups xmlns="3b33a81f-53cc-4fb7-9938-7bd225f9a1e9">
      <UserInfo>
        <DisplayName/>
        <AccountId xsi:nil="true"/>
        <AccountType/>
      </UserInfo>
    </Student_Groups>
    <Invited_Students xmlns="3b33a81f-53cc-4fb7-9938-7bd225f9a1e9" xsi:nil="true"/>
    <TeamsChannelId xmlns="3b33a81f-53cc-4fb7-9938-7bd225f9a1e9" xsi:nil="true"/>
    <Has_Teacher_Only_SectionGroup xmlns="3b33a81f-53cc-4fb7-9938-7bd225f9a1e9" xsi:nil="true"/>
    <AppVersion xmlns="3b33a81f-53cc-4fb7-9938-7bd225f9a1e9" xsi:nil="true"/>
    <Owner xmlns="3b33a81f-53cc-4fb7-9938-7bd225f9a1e9">
      <UserInfo>
        <DisplayName/>
        <AccountId xsi:nil="true"/>
        <AccountType/>
      </UserInfo>
    </Owner>
    <NotebookType xmlns="3b33a81f-53cc-4fb7-9938-7bd225f9a1e9" xsi:nil="true"/>
    <Is_Collaboration_Space_Locked xmlns="3b33a81f-53cc-4fb7-9938-7bd225f9a1e9" xsi:nil="true"/>
    <_activity xmlns="3b33a81f-53cc-4fb7-9938-7bd225f9a1e9" xsi:nil="true"/>
    <Templates xmlns="3b33a81f-53cc-4fb7-9938-7bd225f9a1e9" xsi:nil="true"/>
    <FolderType xmlns="3b33a81f-53cc-4fb7-9938-7bd225f9a1e9" xsi:nil="true"/>
    <Teachers xmlns="3b33a81f-53cc-4fb7-9938-7bd225f9a1e9">
      <UserInfo>
        <DisplayName/>
        <AccountId xsi:nil="true"/>
        <AccountType/>
      </UserInfo>
    </Teachers>
    <Invited_Teachers xmlns="3b33a81f-53cc-4fb7-9938-7bd225f9a1e9" xsi:nil="true"/>
    <IsNotebookLocked xmlns="3b33a81f-53cc-4fb7-9938-7bd225f9a1e9" xsi:nil="true"/>
    <DefaultSectionNames xmlns="3b33a81f-53cc-4fb7-9938-7bd225f9a1e9" xsi:nil="true"/>
  </documentManagement>
</p:properties>
</file>

<file path=customXml/itemProps1.xml><?xml version="1.0" encoding="utf-8"?>
<ds:datastoreItem xmlns:ds="http://schemas.openxmlformats.org/officeDocument/2006/customXml" ds:itemID="{988E2829-8F98-457E-87D3-E85252D21B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CA13BA-67E8-4B36-AE3C-D172F1304F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1fb746-2d20-4c36-a8a7-dbe90ea70bd7"/>
    <ds:schemaRef ds:uri="3b33a81f-53cc-4fb7-9938-7bd225f9a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91BB4C-F6FB-4C8E-9BE3-0C755249D9EA}">
  <ds:schemaRefs>
    <ds:schemaRef ds:uri="d11fb746-2d20-4c36-a8a7-dbe90ea70bd7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3b33a81f-53cc-4fb7-9938-7bd225f9a1e9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1627</Words>
  <Application>Microsoft Office PowerPoint</Application>
  <PresentationFormat>Laajakuva</PresentationFormat>
  <Paragraphs>147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ENA YO S2022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 YO S2022</dc:title>
  <dc:creator>Pirilä Marja</dc:creator>
  <cp:lastModifiedBy>Pirilä Marja</cp:lastModifiedBy>
  <cp:revision>59</cp:revision>
  <dcterms:created xsi:type="dcterms:W3CDTF">2023-01-16T14:34:24Z</dcterms:created>
  <dcterms:modified xsi:type="dcterms:W3CDTF">2023-01-16T19:44:05Z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0x010100039464400D2BE442BDB616AD859F59A7</vt:lpwstr>
  </property>
</Properties>
</file>