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9" r:id="rId2"/>
  </p:sldMasterIdLst>
  <p:sldIdLst>
    <p:sldId id="256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6" r:id="rId19"/>
    <p:sldId id="375" r:id="rId20"/>
    <p:sldId id="370" r:id="rId21"/>
    <p:sldId id="377" r:id="rId22"/>
    <p:sldId id="378" r:id="rId23"/>
    <p:sldId id="379" r:id="rId24"/>
    <p:sldId id="380" r:id="rId25"/>
    <p:sldId id="381" r:id="rId26"/>
    <p:sldId id="382" r:id="rId27"/>
    <p:sldId id="383" r:id="rId28"/>
    <p:sldId id="384" r:id="rId29"/>
    <p:sldId id="385" r:id="rId30"/>
    <p:sldId id="407" r:id="rId31"/>
    <p:sldId id="386" r:id="rId32"/>
    <p:sldId id="387" r:id="rId33"/>
    <p:sldId id="388" r:id="rId34"/>
    <p:sldId id="389" r:id="rId35"/>
    <p:sldId id="390" r:id="rId36"/>
    <p:sldId id="391" r:id="rId37"/>
    <p:sldId id="392" r:id="rId38"/>
    <p:sldId id="393" r:id="rId39"/>
    <p:sldId id="394" r:id="rId40"/>
    <p:sldId id="395" r:id="rId41"/>
    <p:sldId id="396" r:id="rId42"/>
    <p:sldId id="397" r:id="rId43"/>
    <p:sldId id="398" r:id="rId44"/>
    <p:sldId id="399" r:id="rId45"/>
    <p:sldId id="400" r:id="rId46"/>
    <p:sldId id="401" r:id="rId47"/>
    <p:sldId id="402" r:id="rId48"/>
    <p:sldId id="403" r:id="rId49"/>
    <p:sldId id="404" r:id="rId50"/>
    <p:sldId id="405" r:id="rId51"/>
    <p:sldId id="406" r:id="rId5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A7F8AA-4C46-40CC-AA4F-0384F66AD1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9D9EF1-B16F-4DBA-AD27-FBE285333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10BB40-0C1F-48A2-985B-8E665EDC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A95243-7373-49EF-8C68-76A1E564E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A642B0-7CAE-442D-AAF5-8011AF443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57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B975C7-61DB-41E3-8BB7-6B3DAEF71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F93438-3077-4C00-8782-0F30A8D22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928D21-DFE8-4B19-B5E2-528F785AA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CE11F8-4A6A-4774-A625-C8D7DF701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088108-EB7F-4855-B702-D506F5B5E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208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70F4B70-1421-4852-90EE-4613E60169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D041AAB-4064-47F4-B84B-D22357D92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72532C-7415-4360-9867-B592191E8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2DEA65-6F65-4115-AEDF-A4C77598C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D98733-85E2-4BC4-BE8D-2FD0C37C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992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513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969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955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277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826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314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409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05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F22900-B6DF-49A0-B828-4BF818755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F67FB5-A815-499D-BDFB-DEBAD0DA7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77B68C-9191-4693-BA4B-070911091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01F31C-1564-4D3A-AEF8-E78E72AF3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E3B871-A132-4A2D-A4E3-694A14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22961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6241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67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08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35B8A3-E3FE-40D6-949B-DAE83D83D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C20E74-4C10-410F-8BCC-40E238611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FDB148-E797-417F-AEF9-9EE2DF4C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FB052F-7D65-4C77-B312-8F6C86389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A40CFB-3192-4BB7-8A63-DB5325DA4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35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40ACE8-AED1-42CF-916F-5EAEC43A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D24996-036A-4F07-899C-9950E4E9E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E8CD12D-8D1B-4561-83A5-43C8B5D4A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5FCADF-28AD-4C8C-AAC4-ACBE035F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D64F32-956B-4167-9B23-ACAD02BA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ADA8B6-C162-4140-AE69-55134BB93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645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D8A14-84BE-4B0A-AB72-EBC12DDAE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9D466FC-DE78-4056-BAB2-D11676AD6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430E005-8AFB-4316-BEBB-AE6996380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C1B1654-B0DF-4172-B132-5306747DC0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9948046-B718-48B6-BB46-4DF870B9B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2E6DF87-541C-463D-8790-CAD305042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1720B31-25D8-4262-B968-278F75105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EE5581D-0B52-4E9B-8DA5-B2D3974F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09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F0E31-3F10-4E27-A2B2-C5048F2CD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9EBF0BC-A441-4B64-B2B9-23B13EAC4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9CA057D-34E0-4B5C-8794-D2B6A034E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C6CB023-9FCD-48E9-A8AD-39C10318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660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BF1FE0A-F876-43E5-9F60-F7FEF1869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0B3A93-B752-4789-84C4-172171BDF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78D8214-39F4-4C5C-B05E-7A611DDA1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56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76A2B2-F943-452F-8033-7E17F0379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088755-A0B0-4B1B-90BC-0A3358E8A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E283412-B81E-4235-95B8-67991951C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43B3BB-92F9-4C7A-8EC5-5DA7DA59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22C1B0-C5B0-4195-B2C2-788C7DED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B35A66-692B-4543-B288-5266E0BE7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182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AD974C-C1A7-4F84-9AF0-130C46C5D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CD01BBF-3771-4456-A07D-48E62DEC0E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7673FC-9814-4521-86B7-5071549D8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9AE607-A6F1-416D-8A73-C5A32BBBE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DE5D2E-5261-4F23-85A4-39EADCD6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DC73AB-954A-4F64-BE7E-0F0039BF4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808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543598-11CE-4D33-9FCB-A959B06E3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02A7FE-B7D0-4FEE-BE84-9F6C8BA02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DFC5ED-1E8A-423D-AA4A-3EA6D800E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A5EA03-9A62-4A75-BB0F-188D7A3BB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7F92CC-A656-47D9-A28B-0C306AE48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615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9A6C9-863D-4FBA-8015-37834F68E2E3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4F9BE34-3EB5-4542-A70D-52408D4B8D9F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20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E1B542-C693-4DE0-A22E-1C8564543B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1B8EE9-0BE7-46D2-8E22-B872BC50FA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446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E2AA56B7-CFD2-4878-97A4-C62EAF47C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0CAB54DF-E99C-4F20-A1CC-D4C7B0E3EEE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altLang="fi-FI"/>
              <a:t>Verbistä voi tehdä substantiivin ing-muodolla</a:t>
            </a:r>
          </a:p>
          <a:p>
            <a:endParaRPr lang="fi-FI" altLang="fi-FI"/>
          </a:p>
          <a:p>
            <a:r>
              <a:rPr lang="fi-FI" altLang="fi-FI"/>
              <a:t>Tekemiseen voi liittyä myös määreitä</a:t>
            </a:r>
          </a:p>
        </p:txBody>
      </p:sp>
      <p:sp>
        <p:nvSpPr>
          <p:cNvPr id="128004" name="Rectangle 4">
            <a:extLst>
              <a:ext uri="{FF2B5EF4-FFF2-40B4-BE49-F238E27FC236}">
                <a16:creationId xmlns:a16="http://schemas.microsoft.com/office/drawing/2014/main" id="{609F4CE7-A47C-44FB-ACEA-DC5363C6F3E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fi-FI" altLang="fi-FI" b="1"/>
              <a:t>Singing</a:t>
            </a:r>
            <a:r>
              <a:rPr lang="fi-FI" altLang="fi-FI"/>
              <a:t> is my passion.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I like </a:t>
            </a:r>
            <a:r>
              <a:rPr lang="fi-FI" altLang="fi-FI" b="1"/>
              <a:t>walking in the</a:t>
            </a:r>
          </a:p>
          <a:p>
            <a:pPr>
              <a:buFontTx/>
              <a:buNone/>
            </a:pPr>
            <a:r>
              <a:rPr lang="fi-FI" altLang="fi-FI" b="1"/>
              <a:t>rain</a:t>
            </a:r>
            <a:r>
              <a:rPr lang="fi-FI" altLang="fi-FI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8A03EB49-EB86-48F4-9423-159AE5765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9315C0B3-2A5D-45DD-B8DF-2D3C0115AA3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Ing-muoto voi toimia adjektiivina</a:t>
            </a: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7A7BD67B-49B7-4407-8289-9E2B0B5BCAC6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C24E669D-DC29-4B0B-AC9C-28DEAD8BDA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2C011FF7-7A7A-42C3-8C4C-CE9BB6A3CE3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Ing-muoto voi toimia adjektiivina</a:t>
            </a: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E0B3223A-D4DF-4684-9CDF-0880EE93053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Collecting stamps is an</a:t>
            </a:r>
          </a:p>
          <a:p>
            <a:pPr>
              <a:buFontTx/>
              <a:buNone/>
            </a:pPr>
            <a:r>
              <a:rPr lang="fi-FI" altLang="fi-FI" b="1"/>
              <a:t>interesting</a:t>
            </a:r>
            <a:r>
              <a:rPr lang="fi-FI" altLang="fi-FI"/>
              <a:t> hobby.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FDFC2555-FE22-411C-ABC0-AB1272CBD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F8417921-7213-4F30-88E2-A2670D2DE38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Ing-muoto voi toimia adjektiivina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6249A2D2-ED1C-46F3-80BD-C5642DCC822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Collecting stamps is an</a:t>
            </a:r>
          </a:p>
          <a:p>
            <a:pPr>
              <a:buFontTx/>
              <a:buNone/>
            </a:pPr>
            <a:r>
              <a:rPr lang="fi-FI" altLang="fi-FI" b="1"/>
              <a:t>interesting</a:t>
            </a:r>
            <a:r>
              <a:rPr lang="fi-FI" altLang="fi-FI"/>
              <a:t> hobby.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I like your </a:t>
            </a:r>
            <a:r>
              <a:rPr lang="fi-FI" altLang="fi-FI" b="1"/>
              <a:t>smiling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face.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34975D2E-99C0-4ED4-82DB-1AB3586FE2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486C7882-C05E-40CF-AF8D-A90699F9174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TÄRKEÄÄ: Verbistä kaytetään aina ing-muotoa preposition jälkeen!</a:t>
            </a:r>
          </a:p>
          <a:p>
            <a:endParaRPr lang="fi-FI" altLang="fi-FI"/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621F5D15-CAAA-47D4-B632-1762CDFF8BD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E1060CE2-6E58-418D-B6D1-4DF1E4F90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7E298275-43AF-4CA8-B6D7-DE7F3401F23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TÄRKEÄÄ: Verbistä kaytetään aina ing-muotoa preposition jälkeen!</a:t>
            </a:r>
          </a:p>
        </p:txBody>
      </p:sp>
      <p:sp>
        <p:nvSpPr>
          <p:cNvPr id="133124" name="Rectangle 4">
            <a:extLst>
              <a:ext uri="{FF2B5EF4-FFF2-40B4-BE49-F238E27FC236}">
                <a16:creationId xmlns:a16="http://schemas.microsoft.com/office/drawing/2014/main" id="{0A8515AF-5978-4B9D-9979-5C2BBB908B9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I’m interested </a:t>
            </a:r>
            <a:r>
              <a:rPr lang="fi-FI" altLang="fi-FI" b="1"/>
              <a:t>in</a:t>
            </a:r>
          </a:p>
          <a:p>
            <a:pPr>
              <a:buFontTx/>
              <a:buNone/>
            </a:pPr>
            <a:r>
              <a:rPr lang="fi-FI" altLang="fi-FI"/>
              <a:t>collecting stamps.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9E84534D-9B94-4DA6-9F5C-23B564755F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3191AB86-EFDE-4979-86B4-440249E6644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TÄRKEÄÄ: Verbistä kaytetään aina ing-muotoa preposition jälkeen!</a:t>
            </a:r>
          </a:p>
          <a:p>
            <a:endParaRPr lang="fi-FI" altLang="fi-FI"/>
          </a:p>
          <a:p>
            <a:r>
              <a:rPr lang="fi-FI" altLang="fi-FI"/>
              <a:t>Prepositio voi liittyä adjektiiviin, substantiiviin tai verbiin</a:t>
            </a:r>
          </a:p>
        </p:txBody>
      </p:sp>
      <p:sp>
        <p:nvSpPr>
          <p:cNvPr id="134148" name="Rectangle 4">
            <a:extLst>
              <a:ext uri="{FF2B5EF4-FFF2-40B4-BE49-F238E27FC236}">
                <a16:creationId xmlns:a16="http://schemas.microsoft.com/office/drawing/2014/main" id="{331F7899-03A2-4534-8401-AE77F7A5D44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1C78C8FB-89BC-4F06-95DD-773A0373B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556D4A4C-3681-48CC-AEB3-32548861FAD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TÄRKEÄÄ: Verbistä kaytetään aina ing-muotoa preposition jälkeen!</a:t>
            </a:r>
          </a:p>
          <a:p>
            <a:endParaRPr lang="fi-FI" altLang="fi-FI"/>
          </a:p>
          <a:p>
            <a:r>
              <a:rPr lang="fi-FI" altLang="fi-FI"/>
              <a:t>Prepositio voi liittyä adjektiiviin, </a:t>
            </a:r>
            <a:r>
              <a:rPr lang="fi-FI" altLang="fi-FI" b="1"/>
              <a:t>substantiiviin</a:t>
            </a:r>
            <a:r>
              <a:rPr lang="fi-FI" altLang="fi-FI"/>
              <a:t> tai verbiin</a:t>
            </a:r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8DBA7358-56F6-4BE1-A65C-68C80513F11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There is no </a:t>
            </a:r>
            <a:r>
              <a:rPr lang="fi-FI" altLang="fi-FI" b="1"/>
              <a:t>excuse</a:t>
            </a:r>
            <a:r>
              <a:rPr lang="fi-FI" altLang="fi-FI"/>
              <a:t> for</a:t>
            </a:r>
          </a:p>
          <a:p>
            <a:pPr>
              <a:buFontTx/>
              <a:buNone/>
            </a:pPr>
            <a:r>
              <a:rPr lang="fi-FI" altLang="fi-FI"/>
              <a:t>being late.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7C4E1402-39CD-4854-9FB6-1E58103DDE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68FC20CF-0DA0-4F6F-9C46-A4347C1162A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altLang="fi-FI"/>
              <a:t>TÄRKEÄÄ: Verbistä kaytetään aina ing-muotoa preposition jälkeen!</a:t>
            </a:r>
          </a:p>
          <a:p>
            <a:endParaRPr lang="fi-FI" altLang="fi-FI"/>
          </a:p>
          <a:p>
            <a:r>
              <a:rPr lang="fi-FI" altLang="fi-FI"/>
              <a:t>Prepositio voi liittyä adjektiiviin, substantiiviin tai </a:t>
            </a:r>
            <a:r>
              <a:rPr lang="fi-FI" altLang="fi-FI" b="1"/>
              <a:t>verbiin</a:t>
            </a:r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id="{D51AE75F-10C0-490B-9B8B-57C75775594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There is no excuse for</a:t>
            </a:r>
          </a:p>
          <a:p>
            <a:pPr>
              <a:buFontTx/>
              <a:buNone/>
            </a:pPr>
            <a:r>
              <a:rPr lang="fi-FI" altLang="fi-FI"/>
              <a:t>being late.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The student </a:t>
            </a:r>
            <a:r>
              <a:rPr lang="fi-FI" altLang="fi-FI" b="1"/>
              <a:t>objected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to being sent home</a:t>
            </a:r>
          </a:p>
          <a:p>
            <a:pPr>
              <a:buFontTx/>
              <a:buNone/>
            </a:pPr>
            <a:r>
              <a:rPr lang="fi-FI" altLang="fi-FI"/>
              <a:t>from the language</a:t>
            </a:r>
          </a:p>
          <a:p>
            <a:pPr>
              <a:buFontTx/>
              <a:buNone/>
            </a:pPr>
            <a:r>
              <a:rPr lang="fi-FI" altLang="fi-FI"/>
              <a:t>course.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A528A1A8-B348-4B82-8A55-4FB7EB3723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3E3B4F1D-1E98-4AFF-B927-8A47ED4BD00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b="1"/>
              <a:t>Kestoaikamuodois-sa</a:t>
            </a:r>
            <a:r>
              <a:rPr lang="fi-FI" altLang="fi-FI"/>
              <a:t> olemme maailman sivu käyttäneet ing-muotoa</a:t>
            </a:r>
          </a:p>
        </p:txBody>
      </p:sp>
      <p:sp>
        <p:nvSpPr>
          <p:cNvPr id="135172" name="Rectangle 4">
            <a:extLst>
              <a:ext uri="{FF2B5EF4-FFF2-40B4-BE49-F238E27FC236}">
                <a16:creationId xmlns:a16="http://schemas.microsoft.com/office/drawing/2014/main" id="{77F52977-95DC-468B-81A5-6CD4832A88B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3C67DC0C-6CD9-45A2-9591-C8F6BFF4E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7067B0B7-C596-4953-9592-A9C65AB01D7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ing-muodostakin on neljä versiota</a:t>
            </a:r>
          </a:p>
        </p:txBody>
      </p:sp>
      <p:sp>
        <p:nvSpPr>
          <p:cNvPr id="119812" name="Rectangle 4">
            <a:extLst>
              <a:ext uri="{FF2B5EF4-FFF2-40B4-BE49-F238E27FC236}">
                <a16:creationId xmlns:a16="http://schemas.microsoft.com/office/drawing/2014/main" id="{34568A4E-72EF-4B75-A3BC-5C26C18E176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3E020CFA-6469-4093-83F6-D86E7729C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9A96AF03-F949-48C3-BF00-668076FCBDA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b="1"/>
              <a:t>Kestoaikamuodois-sa</a:t>
            </a:r>
            <a:r>
              <a:rPr lang="fi-FI" altLang="fi-FI"/>
              <a:t> olemme maailman sivu käyttäneet ing-muotoa</a:t>
            </a:r>
          </a:p>
        </p:txBody>
      </p:sp>
      <p:sp>
        <p:nvSpPr>
          <p:cNvPr id="142340" name="Rectangle 4">
            <a:extLst>
              <a:ext uri="{FF2B5EF4-FFF2-40B4-BE49-F238E27FC236}">
                <a16:creationId xmlns:a16="http://schemas.microsoft.com/office/drawing/2014/main" id="{AA50B8D8-29A9-4317-9041-9290B302FB8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Ritchie is </a:t>
            </a:r>
            <a:r>
              <a:rPr lang="fi-FI" altLang="fi-FI" b="1"/>
              <a:t>thinking</a:t>
            </a:r>
            <a:r>
              <a:rPr lang="fi-FI" altLang="fi-FI"/>
              <a:t> of</a:t>
            </a:r>
          </a:p>
          <a:p>
            <a:pPr>
              <a:buFontTx/>
              <a:buNone/>
            </a:pPr>
            <a:r>
              <a:rPr lang="fi-FI" altLang="fi-FI"/>
              <a:t>quitting his job.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A30DC885-5AAC-4841-84A1-B584C5F30D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556FE13C-73A7-4364-9800-A45FBAE208B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 b="1"/>
              <a:t>Kestoaikamuodois-sa</a:t>
            </a:r>
            <a:r>
              <a:rPr lang="fi-FI" altLang="fi-FI"/>
              <a:t> olemme maailman sivu käyttäneet ing-muotoa</a:t>
            </a:r>
          </a:p>
        </p:txBody>
      </p:sp>
      <p:sp>
        <p:nvSpPr>
          <p:cNvPr id="143364" name="Rectangle 4">
            <a:extLst>
              <a:ext uri="{FF2B5EF4-FFF2-40B4-BE49-F238E27FC236}">
                <a16:creationId xmlns:a16="http://schemas.microsoft.com/office/drawing/2014/main" id="{00F49307-88E3-4CD5-A7EC-540C70D19BF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Ritchie is </a:t>
            </a:r>
            <a:r>
              <a:rPr lang="fi-FI" altLang="fi-FI" b="1"/>
              <a:t>thinking</a:t>
            </a:r>
            <a:r>
              <a:rPr lang="fi-FI" altLang="fi-FI"/>
              <a:t> of</a:t>
            </a:r>
          </a:p>
          <a:p>
            <a:pPr>
              <a:buFontTx/>
              <a:buNone/>
            </a:pPr>
            <a:r>
              <a:rPr lang="fi-FI" altLang="fi-FI"/>
              <a:t>quitting his job.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He’s been </a:t>
            </a:r>
            <a:r>
              <a:rPr lang="fi-FI" altLang="fi-FI" b="1"/>
              <a:t>working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hard all his life.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58508B4D-5033-475E-827D-5A99F865D7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E28A492B-AF67-4F56-B4ED-76B264851BE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verbejä, joiden jälkeen käytetään ing-muotoa</a:t>
            </a:r>
          </a:p>
        </p:txBody>
      </p:sp>
      <p:sp>
        <p:nvSpPr>
          <p:cNvPr id="144388" name="Rectangle 4">
            <a:extLst>
              <a:ext uri="{FF2B5EF4-FFF2-40B4-BE49-F238E27FC236}">
                <a16:creationId xmlns:a16="http://schemas.microsoft.com/office/drawing/2014/main" id="{B724C5F5-F974-4BD2-83F0-16D0C03BF73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44DAF82F-1AB7-481D-9019-1EE2D951F6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06BF5756-9EC9-4D99-AA6D-FFFD28BC011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verbejä, joiden jälkeen käytetään ing-muotoa</a:t>
            </a:r>
          </a:p>
          <a:p>
            <a:r>
              <a:rPr lang="fi-FI" altLang="fi-FI"/>
              <a:t>admit, avoid, can’t help, can’t stand, deny, dislike, enjoy, escape, fancy, finish, keep, mind, miss, practise, quit, risk</a:t>
            </a:r>
          </a:p>
        </p:txBody>
      </p:sp>
      <p:sp>
        <p:nvSpPr>
          <p:cNvPr id="147460" name="Rectangle 4">
            <a:extLst>
              <a:ext uri="{FF2B5EF4-FFF2-40B4-BE49-F238E27FC236}">
                <a16:creationId xmlns:a16="http://schemas.microsoft.com/office/drawing/2014/main" id="{BF3DAFD0-2EF5-4BB3-89FB-28987CE60F8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27C57430-3B25-45ED-8789-164C2373B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22D02828-5DA6-46D1-9248-F280D89C4A2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verbejä, joiden jälkeen käytetään ing-muotoa</a:t>
            </a:r>
          </a:p>
          <a:p>
            <a:r>
              <a:rPr lang="fi-FI" altLang="fi-FI"/>
              <a:t>admit, avoid, can’t help, can’t stand, deny, dislike, enjoy, escape, fancy, finish, keep, mind, miss, practise, quit, risk</a:t>
            </a:r>
          </a:p>
        </p:txBody>
      </p:sp>
      <p:sp>
        <p:nvSpPr>
          <p:cNvPr id="148484" name="Rectangle 4">
            <a:extLst>
              <a:ext uri="{FF2B5EF4-FFF2-40B4-BE49-F238E27FC236}">
                <a16:creationId xmlns:a16="http://schemas.microsoft.com/office/drawing/2014/main" id="{CD76B191-0A16-4EF9-A0C8-DDDACA00368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You should avoid</a:t>
            </a:r>
          </a:p>
          <a:p>
            <a:pPr>
              <a:buFontTx/>
              <a:buNone/>
            </a:pPr>
            <a:r>
              <a:rPr lang="fi-FI" altLang="fi-FI" b="1"/>
              <a:t>talking </a:t>
            </a:r>
            <a:r>
              <a:rPr lang="fi-FI" altLang="fi-FI"/>
              <a:t>to strangers.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937D7FF8-2151-4F18-996C-AC3A7587BD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A311DA0C-181E-4AF6-B6D6-720EAEDA256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verbejä, joiden jälkeen käytetään ing-muotoa</a:t>
            </a:r>
          </a:p>
          <a:p>
            <a:r>
              <a:rPr lang="fi-FI" altLang="fi-FI"/>
              <a:t>admit, avoid, can’t help, can’t stand, deny, dislike, enjoy, escape, fancy, finish, keep, mind, miss, practise, quit, risk</a:t>
            </a:r>
          </a:p>
        </p:txBody>
      </p:sp>
      <p:sp>
        <p:nvSpPr>
          <p:cNvPr id="149508" name="Rectangle 4">
            <a:extLst>
              <a:ext uri="{FF2B5EF4-FFF2-40B4-BE49-F238E27FC236}">
                <a16:creationId xmlns:a16="http://schemas.microsoft.com/office/drawing/2014/main" id="{BD577623-8C2B-440A-B4C5-2CED8EC0F316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You should avoid</a:t>
            </a:r>
          </a:p>
          <a:p>
            <a:pPr>
              <a:buFontTx/>
              <a:buNone/>
            </a:pPr>
            <a:r>
              <a:rPr lang="fi-FI" altLang="fi-FI" b="1"/>
              <a:t>talking </a:t>
            </a:r>
            <a:r>
              <a:rPr lang="fi-FI" altLang="fi-FI"/>
              <a:t>to strangers.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Jane denied </a:t>
            </a:r>
            <a:r>
              <a:rPr lang="fi-FI" altLang="fi-FI" b="1"/>
              <a:t>having</a:t>
            </a:r>
          </a:p>
          <a:p>
            <a:pPr>
              <a:buFontTx/>
              <a:buNone/>
            </a:pPr>
            <a:r>
              <a:rPr lang="fi-FI" altLang="fi-FI" b="1"/>
              <a:t>stolen</a:t>
            </a:r>
            <a:r>
              <a:rPr lang="fi-FI" altLang="fi-FI"/>
              <a:t> anything.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53175679-587D-44D0-A97C-2C54DD6979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0DFB9755-ADEB-4476-BB23-F452F22871E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altLang="fi-FI"/>
              <a:t>Tässä verbejä, joiden jälkeen käytetään ing-muotoa</a:t>
            </a:r>
          </a:p>
          <a:p>
            <a:r>
              <a:rPr lang="fi-FI" altLang="fi-FI"/>
              <a:t>admit, avoid, can’t help, can’t stand, deny, dislike, enjoy, escape, fancy, finish, keep, mind, miss, practise, quit, risk</a:t>
            </a:r>
          </a:p>
        </p:txBody>
      </p:sp>
      <p:sp>
        <p:nvSpPr>
          <p:cNvPr id="150532" name="Rectangle 4">
            <a:extLst>
              <a:ext uri="{FF2B5EF4-FFF2-40B4-BE49-F238E27FC236}">
                <a16:creationId xmlns:a16="http://schemas.microsoft.com/office/drawing/2014/main" id="{6C829AA6-9C81-4DE3-A62E-C7C57C1DB6A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fi-FI" altLang="fi-FI"/>
              <a:t>You should avoid</a:t>
            </a:r>
          </a:p>
          <a:p>
            <a:pPr>
              <a:buFontTx/>
              <a:buNone/>
            </a:pPr>
            <a:r>
              <a:rPr lang="fi-FI" altLang="fi-FI" b="1"/>
              <a:t>talking </a:t>
            </a:r>
            <a:r>
              <a:rPr lang="fi-FI" altLang="fi-FI"/>
              <a:t>to strangers.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Jane denied </a:t>
            </a:r>
            <a:r>
              <a:rPr lang="fi-FI" altLang="fi-FI" b="1"/>
              <a:t>having</a:t>
            </a:r>
          </a:p>
          <a:p>
            <a:pPr>
              <a:buFontTx/>
              <a:buNone/>
            </a:pPr>
            <a:r>
              <a:rPr lang="fi-FI" altLang="fi-FI" b="1"/>
              <a:t>stolen</a:t>
            </a:r>
            <a:r>
              <a:rPr lang="fi-FI" altLang="fi-FI"/>
              <a:t> anything.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I wouldn’t mind </a:t>
            </a:r>
            <a:r>
              <a:rPr lang="fi-FI" altLang="fi-FI" b="1"/>
              <a:t>being</a:t>
            </a:r>
          </a:p>
          <a:p>
            <a:pPr>
              <a:buFontTx/>
              <a:buNone/>
            </a:pPr>
            <a:r>
              <a:rPr lang="fi-FI" altLang="fi-FI" b="1"/>
              <a:t>told</a:t>
            </a:r>
            <a:r>
              <a:rPr lang="fi-FI" altLang="fi-FI"/>
              <a:t> what’s going on.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B65322BC-CCDE-4B27-B08C-085982D805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62335DD7-07BB-4B4E-9961-3AED22A5949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sanontoja, joiden jälkeen käytetään ing-muotoa</a:t>
            </a:r>
          </a:p>
        </p:txBody>
      </p:sp>
      <p:sp>
        <p:nvSpPr>
          <p:cNvPr id="151556" name="Rectangle 4">
            <a:extLst>
              <a:ext uri="{FF2B5EF4-FFF2-40B4-BE49-F238E27FC236}">
                <a16:creationId xmlns:a16="http://schemas.microsoft.com/office/drawing/2014/main" id="{3A231E49-0544-418D-9EC7-90B021AB847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0441C88D-C2AC-4E7B-99E9-49F39446B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071E50AC-9B5C-4093-8DA2-1259D1C7457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sanontoja, joiden jälkeen käytetään ing-muotoa</a:t>
            </a:r>
          </a:p>
          <a:p>
            <a:r>
              <a:rPr lang="fi-FI" altLang="fi-FI"/>
              <a:t>be busy, be accustomed to, be used to, get used to, be worth, feel like, it’s no good, it’s no use, there’s nothing like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181EFFCD-FE77-48F9-8EA7-2DBBC312C62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id="{116265DE-3D49-4303-AA35-53D0876293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268440B0-512E-415C-B777-C7100444365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sanontoja, joiden jälkeen käytetään ing-muotoa</a:t>
            </a:r>
          </a:p>
          <a:p>
            <a:r>
              <a:rPr lang="fi-FI" altLang="fi-FI" b="1"/>
              <a:t>be</a:t>
            </a:r>
            <a:r>
              <a:rPr lang="fi-FI" altLang="fi-FI"/>
              <a:t> </a:t>
            </a:r>
            <a:r>
              <a:rPr lang="fi-FI" altLang="fi-FI" b="1"/>
              <a:t>busy</a:t>
            </a:r>
            <a:r>
              <a:rPr lang="fi-FI" altLang="fi-FI"/>
              <a:t>, be accustomed to, be used to, get used to, be worth, feel like, it’s no good, it’s no use, there’s nothing like</a:t>
            </a:r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4A41F53A-E15E-4941-8231-0C8F8DED02C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Mum </a:t>
            </a:r>
            <a:r>
              <a:rPr lang="fi-FI" altLang="fi-FI" b="1"/>
              <a:t>was</a:t>
            </a:r>
            <a:r>
              <a:rPr lang="fi-FI" altLang="fi-FI"/>
              <a:t> </a:t>
            </a:r>
            <a:r>
              <a:rPr lang="fi-FI" altLang="fi-FI" b="1"/>
              <a:t>busy</a:t>
            </a:r>
            <a:r>
              <a:rPr lang="fi-FI" altLang="fi-FI"/>
              <a:t> making</a:t>
            </a:r>
          </a:p>
          <a:p>
            <a:pPr>
              <a:buFontTx/>
              <a:buNone/>
            </a:pPr>
            <a:r>
              <a:rPr lang="fi-FI" altLang="fi-FI"/>
              <a:t>pancakes.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D8405C2F-1639-4403-A99E-F93F97B94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06DBFAF0-40C1-4FEF-A53B-CF66A992C86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ing-muodostakin on neljä versiota</a:t>
            </a:r>
          </a:p>
          <a:p>
            <a:r>
              <a:rPr lang="fi-FI" altLang="fi-FI"/>
              <a:t>AKTIIVI</a:t>
            </a:r>
          </a:p>
          <a:p>
            <a:r>
              <a:rPr lang="fi-FI" altLang="fi-FI"/>
              <a:t>Nykyviittaus</a:t>
            </a:r>
          </a:p>
          <a:p>
            <a:pPr>
              <a:buFontTx/>
              <a:buNone/>
            </a:pPr>
            <a:endParaRPr lang="fi-FI" altLang="fi-FI"/>
          </a:p>
        </p:txBody>
      </p:sp>
      <p:sp>
        <p:nvSpPr>
          <p:cNvPr id="120836" name="Rectangle 4">
            <a:extLst>
              <a:ext uri="{FF2B5EF4-FFF2-40B4-BE49-F238E27FC236}">
                <a16:creationId xmlns:a16="http://schemas.microsoft.com/office/drawing/2014/main" id="{152F9904-89AC-4637-A430-2955475B45D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PASSIIVI</a:t>
            </a:r>
          </a:p>
          <a:p>
            <a:pPr>
              <a:buFontTx/>
              <a:buNone/>
            </a:pPr>
            <a:r>
              <a:rPr lang="fi-FI" altLang="fi-FI"/>
              <a:t>Nykyviittaus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F0EA2064-0E2D-4916-858D-B653E38219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403230B5-ED8C-426A-917F-EB0F4DE4FF5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/>
              <a:t>Tässä sanontoja, joiden jälkeen käytetään ing-muotoa</a:t>
            </a:r>
          </a:p>
          <a:p>
            <a:pPr>
              <a:lnSpc>
                <a:spcPct val="90000"/>
              </a:lnSpc>
            </a:pPr>
            <a:r>
              <a:rPr lang="fi-FI" altLang="fi-FI"/>
              <a:t>be busy, be accustomed to, be used to, get used to, be worth, </a:t>
            </a:r>
            <a:r>
              <a:rPr lang="fi-FI" altLang="fi-FI" b="1"/>
              <a:t>feel like</a:t>
            </a:r>
            <a:r>
              <a:rPr lang="fi-FI" altLang="fi-FI"/>
              <a:t>, it’s no good, it’s no use, there’s nothing like</a:t>
            </a:r>
          </a:p>
        </p:txBody>
      </p:sp>
      <p:sp>
        <p:nvSpPr>
          <p:cNvPr id="154628" name="Rectangle 4">
            <a:extLst>
              <a:ext uri="{FF2B5EF4-FFF2-40B4-BE49-F238E27FC236}">
                <a16:creationId xmlns:a16="http://schemas.microsoft.com/office/drawing/2014/main" id="{D6211A39-2142-46B8-83D6-6852946D84E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i-FI" altLang="fi-FI"/>
              <a:t>Mum was busy </a:t>
            </a:r>
            <a:r>
              <a:rPr lang="fi-FI" altLang="fi-FI" b="1"/>
              <a:t>making</a:t>
            </a:r>
            <a:endParaRPr lang="fi-FI" altLang="fi-FI"/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/>
              <a:t>pancakes.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fi-FI"/>
          </a:p>
          <a:p>
            <a:pPr>
              <a:lnSpc>
                <a:spcPct val="90000"/>
              </a:lnSpc>
              <a:buFontTx/>
              <a:buNone/>
            </a:pPr>
            <a:r>
              <a:rPr lang="fi-FI" altLang="fi-FI"/>
              <a:t>I </a:t>
            </a:r>
            <a:r>
              <a:rPr lang="fi-FI" altLang="fi-FI" b="1"/>
              <a:t>feel like</a:t>
            </a:r>
            <a:r>
              <a:rPr lang="fi-FI" altLang="fi-FI"/>
              <a:t> dancing!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38F12946-5CF5-43D1-9D4E-B82E68CAD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D3923D5-605E-4291-A5EB-8021C03D5E7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altLang="fi-FI"/>
              <a:t>Tässä sanontoja, joiden jälkeen käytetään ing-muotoa</a:t>
            </a:r>
          </a:p>
          <a:p>
            <a:r>
              <a:rPr lang="fi-FI" altLang="fi-FI"/>
              <a:t>be busy, be accustomed to, be used to, get used to, be worth, feel like, it’s no good, it’s no use, </a:t>
            </a:r>
            <a:r>
              <a:rPr lang="fi-FI" altLang="fi-FI" b="1"/>
              <a:t>there’s nothing like</a:t>
            </a:r>
          </a:p>
        </p:txBody>
      </p:sp>
      <p:sp>
        <p:nvSpPr>
          <p:cNvPr id="155652" name="Rectangle 4">
            <a:extLst>
              <a:ext uri="{FF2B5EF4-FFF2-40B4-BE49-F238E27FC236}">
                <a16:creationId xmlns:a16="http://schemas.microsoft.com/office/drawing/2014/main" id="{141EFFC2-1227-47D5-B5F0-C0957E7AF05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fi-FI" altLang="fi-FI"/>
              <a:t>Mum was busy </a:t>
            </a:r>
            <a:r>
              <a:rPr lang="fi-FI" altLang="fi-FI" b="1"/>
              <a:t>making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pancakes.</a:t>
            </a:r>
          </a:p>
          <a:p>
            <a:pPr>
              <a:buFontTx/>
              <a:buNone/>
            </a:pPr>
            <a:r>
              <a:rPr lang="fi-FI" altLang="fi-FI"/>
              <a:t>I feel like </a:t>
            </a:r>
            <a:r>
              <a:rPr lang="fi-FI" altLang="fi-FI" b="1"/>
              <a:t>dancing</a:t>
            </a:r>
            <a:r>
              <a:rPr lang="fi-FI" altLang="fi-FI"/>
              <a:t>!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 b="1"/>
              <a:t>There’s nothing like</a:t>
            </a:r>
          </a:p>
          <a:p>
            <a:pPr>
              <a:buFontTx/>
              <a:buNone/>
            </a:pPr>
            <a:r>
              <a:rPr lang="fi-FI" altLang="fi-FI"/>
              <a:t>staying in bed when</a:t>
            </a:r>
          </a:p>
          <a:p>
            <a:pPr>
              <a:buFontTx/>
              <a:buNone/>
            </a:pPr>
            <a:r>
              <a:rPr lang="fi-FI" altLang="fi-FI"/>
              <a:t>the others have to get</a:t>
            </a:r>
          </a:p>
          <a:p>
            <a:pPr>
              <a:buFontTx/>
              <a:buNone/>
            </a:pPr>
            <a:r>
              <a:rPr lang="fi-FI" altLang="fi-FI"/>
              <a:t>up.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B130065E-4F24-427E-AB01-78EA575A2F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F2F3046E-5FDA-4372-885F-4BC216E8367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Ing-muotoa käytetään aktiivisissa lauseenvastikkeissa</a:t>
            </a:r>
          </a:p>
        </p:txBody>
      </p:sp>
      <p:sp>
        <p:nvSpPr>
          <p:cNvPr id="159748" name="Rectangle 4">
            <a:extLst>
              <a:ext uri="{FF2B5EF4-FFF2-40B4-BE49-F238E27FC236}">
                <a16:creationId xmlns:a16="http://schemas.microsoft.com/office/drawing/2014/main" id="{44FFF977-62F7-4044-845B-289F5A046A6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87E1DE45-0EE4-4CFE-B258-00201915A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FA19A964-3542-426A-9DF9-85140238B57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Ing-muotoa käytetään aktiivisissa lauseenvastikkeissa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74708B79-1242-4B58-96EF-CF85FBD7172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The man who is walking</a:t>
            </a:r>
          </a:p>
          <a:p>
            <a:pPr>
              <a:buFontTx/>
              <a:buNone/>
            </a:pPr>
            <a:r>
              <a:rPr lang="fi-FI" altLang="fi-FI"/>
              <a:t>there is my uncle.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E8E3982A-15FB-4E2D-ABE6-80BAEA0E6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AD573B45-A5C9-404C-876D-CBEE46DDDA4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Ing-muotoa käytetään aktiivisissa lauseenvastikkeissa</a:t>
            </a: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5055249C-8F92-4D20-B184-25E5CC1742C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The man who is walking</a:t>
            </a:r>
          </a:p>
          <a:p>
            <a:pPr>
              <a:buFontTx/>
              <a:buNone/>
            </a:pPr>
            <a:r>
              <a:rPr lang="fi-FI" altLang="fi-FI"/>
              <a:t>there is my uncle.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The man </a:t>
            </a:r>
            <a:r>
              <a:rPr lang="fi-FI" altLang="fi-FI" b="1"/>
              <a:t>walking</a:t>
            </a:r>
            <a:r>
              <a:rPr lang="fi-FI" altLang="fi-FI"/>
              <a:t> there</a:t>
            </a:r>
          </a:p>
          <a:p>
            <a:pPr>
              <a:buFontTx/>
              <a:buNone/>
            </a:pPr>
            <a:r>
              <a:rPr lang="fi-FI" altLang="fi-FI"/>
              <a:t>is my uncle.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D4E8F849-C3E5-4D07-9D91-763108118B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E2F9900D-8E49-49D2-B4C2-6CCDDDA1AD2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altLang="fi-FI"/>
              <a:t>Ing-muotoa käytetään aktiivisissa lauseenvastikkeissa</a:t>
            </a:r>
          </a:p>
        </p:txBody>
      </p:sp>
      <p:sp>
        <p:nvSpPr>
          <p:cNvPr id="162820" name="Rectangle 4">
            <a:extLst>
              <a:ext uri="{FF2B5EF4-FFF2-40B4-BE49-F238E27FC236}">
                <a16:creationId xmlns:a16="http://schemas.microsoft.com/office/drawing/2014/main" id="{A8B55DE6-D25B-485C-8EB8-0CC04CBF296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fi-FI" altLang="fi-FI" sz="1800"/>
              <a:t>The man who is walking</a:t>
            </a:r>
          </a:p>
          <a:p>
            <a:pPr>
              <a:buFontTx/>
              <a:buNone/>
            </a:pPr>
            <a:r>
              <a:rPr lang="fi-FI" altLang="fi-FI" sz="1800"/>
              <a:t>there is my uncle.</a:t>
            </a:r>
          </a:p>
          <a:p>
            <a:pPr>
              <a:buFontTx/>
              <a:buNone/>
            </a:pPr>
            <a:r>
              <a:rPr lang="fi-FI" altLang="fi-FI" sz="1800"/>
              <a:t>The man </a:t>
            </a:r>
            <a:r>
              <a:rPr lang="fi-FI" altLang="fi-FI" sz="1800" b="1"/>
              <a:t>walking</a:t>
            </a:r>
            <a:r>
              <a:rPr lang="fi-FI" altLang="fi-FI" sz="1800"/>
              <a:t> there</a:t>
            </a:r>
          </a:p>
          <a:p>
            <a:pPr>
              <a:buFontTx/>
              <a:buNone/>
            </a:pPr>
            <a:r>
              <a:rPr lang="fi-FI" altLang="fi-FI" sz="1800"/>
              <a:t>is my uncle.</a:t>
            </a:r>
          </a:p>
          <a:p>
            <a:pPr>
              <a:buFontTx/>
              <a:buNone/>
            </a:pPr>
            <a:endParaRPr lang="fi-FI" altLang="fi-FI" sz="1800"/>
          </a:p>
          <a:p>
            <a:pPr>
              <a:buFontTx/>
              <a:buNone/>
            </a:pPr>
            <a:r>
              <a:rPr lang="fi-FI" altLang="fi-FI"/>
              <a:t>She opened the door</a:t>
            </a:r>
          </a:p>
          <a:p>
            <a:pPr>
              <a:buFontTx/>
              <a:buNone/>
            </a:pPr>
            <a:r>
              <a:rPr lang="fi-FI" altLang="fi-FI"/>
              <a:t>and smiled happily.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44146089-0A24-4C9B-9484-69690E3432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4D183CB4-1DFD-43D9-8F07-E432847DD3C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fi-FI" altLang="fi-FI"/>
              <a:t>Ing-muotoa käytetään aktiivisissa lauseenvastikkeissa</a:t>
            </a:r>
          </a:p>
        </p:txBody>
      </p:sp>
      <p:sp>
        <p:nvSpPr>
          <p:cNvPr id="164868" name="Rectangle 4">
            <a:extLst>
              <a:ext uri="{FF2B5EF4-FFF2-40B4-BE49-F238E27FC236}">
                <a16:creationId xmlns:a16="http://schemas.microsoft.com/office/drawing/2014/main" id="{E0E8542B-761A-4FD0-8A3A-B278C23E7D27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fi-FI" altLang="fi-FI" sz="1600"/>
              <a:t>The man who is walking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altLang="fi-FI" sz="1600"/>
              <a:t>there is my uncle.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altLang="fi-FI" sz="1600"/>
              <a:t>The man </a:t>
            </a:r>
            <a:r>
              <a:rPr lang="fi-FI" altLang="fi-FI" sz="1600" b="1"/>
              <a:t>walking</a:t>
            </a:r>
            <a:r>
              <a:rPr lang="fi-FI" altLang="fi-FI" sz="1600"/>
              <a:t> there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altLang="fi-FI" sz="1600"/>
              <a:t>is my uncle.</a:t>
            </a:r>
          </a:p>
          <a:p>
            <a:pPr>
              <a:lnSpc>
                <a:spcPct val="80000"/>
              </a:lnSpc>
              <a:buFontTx/>
              <a:buNone/>
            </a:pPr>
            <a:endParaRPr lang="fi-FI" altLang="fi-FI" sz="1600"/>
          </a:p>
          <a:p>
            <a:pPr>
              <a:lnSpc>
                <a:spcPct val="80000"/>
              </a:lnSpc>
              <a:buFontTx/>
              <a:buNone/>
            </a:pPr>
            <a:endParaRPr lang="fi-FI" altLang="fi-FI" sz="2400"/>
          </a:p>
          <a:p>
            <a:pPr>
              <a:lnSpc>
                <a:spcPct val="80000"/>
              </a:lnSpc>
              <a:buFontTx/>
              <a:buNone/>
            </a:pPr>
            <a:r>
              <a:rPr lang="fi-FI" altLang="fi-FI"/>
              <a:t>She opened the door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altLang="fi-FI"/>
              <a:t>and smiled happily.</a:t>
            </a:r>
          </a:p>
          <a:p>
            <a:pPr>
              <a:lnSpc>
                <a:spcPct val="80000"/>
              </a:lnSpc>
              <a:buFontTx/>
              <a:buNone/>
            </a:pPr>
            <a:endParaRPr lang="fi-FI" altLang="fi-FI"/>
          </a:p>
          <a:p>
            <a:pPr>
              <a:lnSpc>
                <a:spcPct val="80000"/>
              </a:lnSpc>
              <a:buFontTx/>
              <a:buNone/>
            </a:pPr>
            <a:r>
              <a:rPr lang="fi-FI" altLang="fi-FI"/>
              <a:t>She opened the door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altLang="fi-FI" b="1"/>
              <a:t>smiling</a:t>
            </a:r>
            <a:r>
              <a:rPr lang="fi-FI" altLang="fi-FI"/>
              <a:t> happily.</a:t>
            </a:r>
          </a:p>
          <a:p>
            <a:pPr>
              <a:lnSpc>
                <a:spcPct val="80000"/>
              </a:lnSpc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59E3EBF4-51EE-4867-AD1F-B51FDC5DA9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3C5002CF-A1A2-49EC-A8A8-728CB65B1A5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Joidenkin verbien jälkeen käy perus-muoto tai ing-muoto </a:t>
            </a:r>
          </a:p>
        </p:txBody>
      </p:sp>
      <p:sp>
        <p:nvSpPr>
          <p:cNvPr id="165892" name="Rectangle 4">
            <a:extLst>
              <a:ext uri="{FF2B5EF4-FFF2-40B4-BE49-F238E27FC236}">
                <a16:creationId xmlns:a16="http://schemas.microsoft.com/office/drawing/2014/main" id="{3763B3E2-1F02-43D3-993C-67533EEFFAB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2BD11498-FC75-4653-8ACF-A9694BD89B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35F972D4-4AD7-40DB-B694-AC4AF42DDF1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Joidenkin verbien jälkeen käy perus-muoto tai ing-muoto mm.</a:t>
            </a:r>
          </a:p>
          <a:p>
            <a:endParaRPr lang="fi-FI" altLang="fi-FI"/>
          </a:p>
          <a:p>
            <a:r>
              <a:rPr lang="fi-FI" altLang="fi-FI"/>
              <a:t>begin, start, continue</a:t>
            </a:r>
          </a:p>
          <a:p>
            <a:r>
              <a:rPr lang="fi-FI" altLang="fi-FI"/>
              <a:t>love, hate, like, prefer</a:t>
            </a: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DEF9BB2A-82A0-4253-8987-900F1DB533B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1FDBA3D4-BA63-4D45-ADEA-F701BCF24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9C7DC202-1408-4E56-9342-DB5A1C771B6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Joidenkin verbien jälkeen käy perus-muoto tai ing-muoto mm.</a:t>
            </a:r>
          </a:p>
          <a:p>
            <a:endParaRPr lang="fi-FI" altLang="fi-FI"/>
          </a:p>
          <a:p>
            <a:r>
              <a:rPr lang="fi-FI" altLang="fi-FI"/>
              <a:t>begin, start, continue</a:t>
            </a:r>
          </a:p>
          <a:p>
            <a:r>
              <a:rPr lang="fi-FI" altLang="fi-FI"/>
              <a:t>love, hate, like, prefer</a:t>
            </a:r>
          </a:p>
        </p:txBody>
      </p:sp>
      <p:sp>
        <p:nvSpPr>
          <p:cNvPr id="167940" name="Rectangle 4">
            <a:extLst>
              <a:ext uri="{FF2B5EF4-FFF2-40B4-BE49-F238E27FC236}">
                <a16:creationId xmlns:a16="http://schemas.microsoft.com/office/drawing/2014/main" id="{AC0F23B2-3A12-47A0-9452-619D95FC71C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I started </a:t>
            </a:r>
            <a:r>
              <a:rPr lang="fi-FI" altLang="fi-FI" b="1"/>
              <a:t>to do / doing</a:t>
            </a:r>
          </a:p>
          <a:p>
            <a:pPr>
              <a:buFontTx/>
              <a:buNone/>
            </a:pPr>
            <a:r>
              <a:rPr lang="fi-FI" altLang="fi-FI"/>
              <a:t>my homework.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6CA0A880-93E6-4E14-918E-6625A26B3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C6DF3985-DF84-4CA1-8BCF-E0DEABD2E44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altLang="fi-FI"/>
              <a:t>ing-muodostakin on neljä versiota</a:t>
            </a:r>
          </a:p>
          <a:p>
            <a:r>
              <a:rPr lang="fi-FI" altLang="fi-FI"/>
              <a:t>AKTIIVI</a:t>
            </a:r>
          </a:p>
          <a:p>
            <a:r>
              <a:rPr lang="fi-FI" altLang="fi-FI"/>
              <a:t>Nykyviittaus</a:t>
            </a:r>
          </a:p>
          <a:p>
            <a:endParaRPr lang="fi-FI" altLang="fi-FI"/>
          </a:p>
          <a:p>
            <a:r>
              <a:rPr lang="fi-FI" altLang="fi-FI"/>
              <a:t>Mennyt viittaus</a:t>
            </a: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B0A28203-7475-4619-B505-99CAE54C8E0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PASSIIVI</a:t>
            </a:r>
          </a:p>
          <a:p>
            <a:pPr>
              <a:buFontTx/>
              <a:buNone/>
            </a:pPr>
            <a:r>
              <a:rPr lang="fi-FI" altLang="fi-FI"/>
              <a:t>Nykyviittaus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Mennyt viittaus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776BA93E-0830-4BB6-8242-95EB25464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5E5823E5-EDCE-47BF-B630-4AFB674BD58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Joidenkin verbien jälkeen käy perus-muoto tai ing-muoto mm.</a:t>
            </a:r>
          </a:p>
          <a:p>
            <a:endParaRPr lang="fi-FI" altLang="fi-FI"/>
          </a:p>
          <a:p>
            <a:r>
              <a:rPr lang="fi-FI" altLang="fi-FI"/>
              <a:t>begin, start, continue</a:t>
            </a:r>
          </a:p>
          <a:p>
            <a:r>
              <a:rPr lang="fi-FI" altLang="fi-FI"/>
              <a:t>love, hate, like, prefer</a:t>
            </a:r>
          </a:p>
        </p:txBody>
      </p:sp>
      <p:sp>
        <p:nvSpPr>
          <p:cNvPr id="168964" name="Rectangle 4">
            <a:extLst>
              <a:ext uri="{FF2B5EF4-FFF2-40B4-BE49-F238E27FC236}">
                <a16:creationId xmlns:a16="http://schemas.microsoft.com/office/drawing/2014/main" id="{8249BE50-F5A7-44B6-AF5D-C0ACF460FFA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I started </a:t>
            </a:r>
            <a:r>
              <a:rPr lang="fi-FI" altLang="fi-FI" b="1"/>
              <a:t>to do / doing</a:t>
            </a:r>
          </a:p>
          <a:p>
            <a:pPr>
              <a:buFontTx/>
              <a:buNone/>
            </a:pPr>
            <a:r>
              <a:rPr lang="fi-FI" altLang="fi-FI"/>
              <a:t>my homework.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I love </a:t>
            </a:r>
            <a:r>
              <a:rPr lang="fi-FI" altLang="fi-FI" b="1"/>
              <a:t>to study / studying</a:t>
            </a:r>
            <a:r>
              <a:rPr lang="fi-FI" altLang="fi-FI"/>
              <a:t> history.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9044D673-DC59-40CE-A1BA-7A929649B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7D4CDF87-EBC0-4FE0-A775-54FFDD5CAEF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Mm. aistihavainto-verbeillä ero on olemassa mutta se ei ole iso</a:t>
            </a:r>
          </a:p>
          <a:p>
            <a:pPr>
              <a:buFontTx/>
              <a:buNone/>
            </a:pPr>
            <a:endParaRPr lang="fi-FI" altLang="fi-FI"/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21C07916-AA19-4D78-902D-B85CE79CD95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>
            <a:extLst>
              <a:ext uri="{FF2B5EF4-FFF2-40B4-BE49-F238E27FC236}">
                <a16:creationId xmlns:a16="http://schemas.microsoft.com/office/drawing/2014/main" id="{919B8E59-E43F-4E0A-B927-8CB8E594A3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6D9A3FDD-EE55-4725-B930-243602818A9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Mm. aistihavainto-verbeillä ero on olemassa mutta se ei ole iso</a:t>
            </a:r>
          </a:p>
          <a:p>
            <a:endParaRPr lang="fi-FI" altLang="fi-FI"/>
          </a:p>
          <a:p>
            <a:r>
              <a:rPr lang="fi-FI" altLang="fi-FI"/>
              <a:t>see</a:t>
            </a:r>
          </a:p>
          <a:p>
            <a:r>
              <a:rPr lang="fi-FI" altLang="fi-FI"/>
              <a:t>hear</a:t>
            </a:r>
          </a:p>
        </p:txBody>
      </p:sp>
      <p:sp>
        <p:nvSpPr>
          <p:cNvPr id="171012" name="Rectangle 4">
            <a:extLst>
              <a:ext uri="{FF2B5EF4-FFF2-40B4-BE49-F238E27FC236}">
                <a16:creationId xmlns:a16="http://schemas.microsoft.com/office/drawing/2014/main" id="{CEB01064-3E0F-4EDE-A8D1-1196ABF605F7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623E6DF0-95B1-48D0-A071-DE4A819F22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8D6D1436-8634-4EA5-89FD-F008799D1F6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altLang="fi-FI"/>
              <a:t>Mm. aistihavainto-verbeillä ero on olemassa mutta se ei ole iso</a:t>
            </a:r>
          </a:p>
          <a:p>
            <a:endParaRPr lang="fi-FI" altLang="fi-FI"/>
          </a:p>
          <a:p>
            <a:r>
              <a:rPr lang="fi-FI" altLang="fi-FI"/>
              <a:t>see</a:t>
            </a:r>
          </a:p>
          <a:p>
            <a:r>
              <a:rPr lang="fi-FI" altLang="fi-FI"/>
              <a:t>hear</a:t>
            </a:r>
          </a:p>
        </p:txBody>
      </p:sp>
      <p:sp>
        <p:nvSpPr>
          <p:cNvPr id="172036" name="Rectangle 4">
            <a:extLst>
              <a:ext uri="{FF2B5EF4-FFF2-40B4-BE49-F238E27FC236}">
                <a16:creationId xmlns:a16="http://schemas.microsoft.com/office/drawing/2014/main" id="{EE3F6D01-AEAB-44B7-B3FF-759D6F6B4E8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fi-FI" altLang="fi-FI"/>
              <a:t>I saw him </a:t>
            </a:r>
            <a:r>
              <a:rPr lang="fi-FI" altLang="fi-FI" b="1"/>
              <a:t>drive</a:t>
            </a:r>
            <a:r>
              <a:rPr lang="fi-FI" altLang="fi-FI"/>
              <a:t> away.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I saw him </a:t>
            </a:r>
            <a:r>
              <a:rPr lang="fi-FI" altLang="fi-FI" b="1"/>
              <a:t>driving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away.</a:t>
            </a:r>
          </a:p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>
            <a:extLst>
              <a:ext uri="{FF2B5EF4-FFF2-40B4-BE49-F238E27FC236}">
                <a16:creationId xmlns:a16="http://schemas.microsoft.com/office/drawing/2014/main" id="{903BD7BC-82E0-4646-8464-FD7897704B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3059" name="Rectangle 3">
            <a:extLst>
              <a:ext uri="{FF2B5EF4-FFF2-40B4-BE49-F238E27FC236}">
                <a16:creationId xmlns:a16="http://schemas.microsoft.com/office/drawing/2014/main" id="{E5A70EA0-5679-40AA-935D-44CBE945BBA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altLang="fi-FI"/>
              <a:t>Mm. aistihavainto-verbeillä ero on olemassa mutta se ei ole iso</a:t>
            </a:r>
          </a:p>
          <a:p>
            <a:pPr>
              <a:buFontTx/>
              <a:buNone/>
            </a:pPr>
            <a:endParaRPr lang="fi-FI" altLang="fi-FI"/>
          </a:p>
          <a:p>
            <a:r>
              <a:rPr lang="fi-FI" altLang="fi-FI"/>
              <a:t>see</a:t>
            </a:r>
          </a:p>
          <a:p>
            <a:r>
              <a:rPr lang="fi-FI" altLang="fi-FI"/>
              <a:t>hear</a:t>
            </a:r>
          </a:p>
        </p:txBody>
      </p:sp>
      <p:sp>
        <p:nvSpPr>
          <p:cNvPr id="173060" name="Rectangle 4">
            <a:extLst>
              <a:ext uri="{FF2B5EF4-FFF2-40B4-BE49-F238E27FC236}">
                <a16:creationId xmlns:a16="http://schemas.microsoft.com/office/drawing/2014/main" id="{D6A2877C-1E26-4DFF-BF10-4F6126D141C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fi-FI" altLang="fi-FI"/>
              <a:t>I saw him </a:t>
            </a:r>
            <a:r>
              <a:rPr lang="fi-FI" altLang="fi-FI" b="1"/>
              <a:t>drive</a:t>
            </a:r>
            <a:r>
              <a:rPr lang="fi-FI" altLang="fi-FI"/>
              <a:t> away.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…ajavan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I saw him </a:t>
            </a:r>
            <a:r>
              <a:rPr lang="fi-FI" altLang="fi-FI" b="1"/>
              <a:t>driving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away.</a:t>
            </a:r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…ajamassa / ajavan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>
            <a:extLst>
              <a:ext uri="{FF2B5EF4-FFF2-40B4-BE49-F238E27FC236}">
                <a16:creationId xmlns:a16="http://schemas.microsoft.com/office/drawing/2014/main" id="{612909DF-2695-4B72-9CC5-6A674CEABE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4083" name="Rectangle 3">
            <a:extLst>
              <a:ext uri="{FF2B5EF4-FFF2-40B4-BE49-F238E27FC236}">
                <a16:creationId xmlns:a16="http://schemas.microsoft.com/office/drawing/2014/main" id="{3EFFA421-25A4-4546-9092-DC8C616305A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liuta verbejä, joilla merkitys muuttuu</a:t>
            </a:r>
          </a:p>
        </p:txBody>
      </p:sp>
      <p:sp>
        <p:nvSpPr>
          <p:cNvPr id="174084" name="Rectangle 4">
            <a:extLst>
              <a:ext uri="{FF2B5EF4-FFF2-40B4-BE49-F238E27FC236}">
                <a16:creationId xmlns:a16="http://schemas.microsoft.com/office/drawing/2014/main" id="{C27C892B-96A3-4B63-9C68-BA4C3A00005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B70AFD05-662A-47AF-95A8-4898271DB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C331D8C6-99BA-403E-9A04-9B2051A3620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liuta verbejä, joilla merkitys muuttuu</a:t>
            </a:r>
          </a:p>
          <a:p>
            <a:r>
              <a:rPr lang="fi-FI" altLang="fi-FI"/>
              <a:t>forget / remember</a:t>
            </a:r>
          </a:p>
          <a:p>
            <a:r>
              <a:rPr lang="fi-FI" altLang="fi-FI"/>
              <a:t>go on / regret</a:t>
            </a:r>
          </a:p>
          <a:p>
            <a:r>
              <a:rPr lang="fi-FI" altLang="fi-FI"/>
              <a:t>stop   / try</a:t>
            </a:r>
          </a:p>
        </p:txBody>
      </p:sp>
      <p:sp>
        <p:nvSpPr>
          <p:cNvPr id="176132" name="Rectangle 4">
            <a:extLst>
              <a:ext uri="{FF2B5EF4-FFF2-40B4-BE49-F238E27FC236}">
                <a16:creationId xmlns:a16="http://schemas.microsoft.com/office/drawing/2014/main" id="{35EFA0B1-A4D6-4D48-A8D1-51FD48C559C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54FD15DD-A651-44AC-84C3-57BFEA8CC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152EE7BB-A38D-42B2-8D85-4BE513DDE03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liuta verbejä, joilla merkitys muuttuu</a:t>
            </a:r>
          </a:p>
          <a:p>
            <a:r>
              <a:rPr lang="fi-FI" altLang="fi-FI"/>
              <a:t>forget / remember</a:t>
            </a:r>
          </a:p>
          <a:p>
            <a:r>
              <a:rPr lang="fi-FI" altLang="fi-FI"/>
              <a:t>go on / regret</a:t>
            </a:r>
          </a:p>
          <a:p>
            <a:r>
              <a:rPr lang="fi-FI" altLang="fi-FI"/>
              <a:t>stop   / try</a:t>
            </a:r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1858D4C8-92F7-4B21-93CA-3A67974F3A6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I didn’t remember  </a:t>
            </a:r>
            <a:r>
              <a:rPr lang="fi-FI" altLang="fi-FI" b="1"/>
              <a:t>to</a:t>
            </a:r>
          </a:p>
          <a:p>
            <a:pPr>
              <a:buFontTx/>
              <a:buNone/>
            </a:pPr>
            <a:r>
              <a:rPr lang="fi-FI" altLang="fi-FI" b="1"/>
              <a:t>phone</a:t>
            </a:r>
            <a:r>
              <a:rPr lang="fi-FI" altLang="fi-FI"/>
              <a:t> my friend.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68441ED2-9AEC-47C1-A186-DF8E79A40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6E19F7B7-099C-467C-A248-4523EA02EB8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Tässä liuta verbejä, joilla merkitys muuttuu</a:t>
            </a:r>
          </a:p>
          <a:p>
            <a:r>
              <a:rPr lang="fi-FI" altLang="fi-FI"/>
              <a:t>forget / remember</a:t>
            </a:r>
          </a:p>
          <a:p>
            <a:r>
              <a:rPr lang="fi-FI" altLang="fi-FI"/>
              <a:t>go on / regret</a:t>
            </a:r>
          </a:p>
          <a:p>
            <a:r>
              <a:rPr lang="fi-FI" altLang="fi-FI"/>
              <a:t>stop   / try</a:t>
            </a:r>
          </a:p>
        </p:txBody>
      </p:sp>
      <p:sp>
        <p:nvSpPr>
          <p:cNvPr id="178180" name="Rectangle 4">
            <a:extLst>
              <a:ext uri="{FF2B5EF4-FFF2-40B4-BE49-F238E27FC236}">
                <a16:creationId xmlns:a16="http://schemas.microsoft.com/office/drawing/2014/main" id="{7190D50E-C97A-4520-B5AF-208FB54B008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/>
              <a:t>I didn’t remember  </a:t>
            </a:r>
            <a:r>
              <a:rPr lang="fi-FI" altLang="fi-FI" b="1"/>
              <a:t>to</a:t>
            </a:r>
          </a:p>
          <a:p>
            <a:pPr>
              <a:buFontTx/>
              <a:buNone/>
            </a:pPr>
            <a:r>
              <a:rPr lang="fi-FI" altLang="fi-FI" b="1"/>
              <a:t>phone</a:t>
            </a:r>
            <a:r>
              <a:rPr lang="fi-FI" altLang="fi-FI"/>
              <a:t> my friend.</a:t>
            </a:r>
          </a:p>
          <a:p>
            <a:pPr>
              <a:buFontTx/>
              <a:buNone/>
            </a:pPr>
            <a:r>
              <a:rPr lang="fi-FI" altLang="fi-FI"/>
              <a:t>Don’t you remember</a:t>
            </a:r>
          </a:p>
          <a:p>
            <a:pPr>
              <a:buFontTx/>
              <a:buNone/>
            </a:pPr>
            <a:r>
              <a:rPr lang="fi-FI" altLang="fi-FI" b="1"/>
              <a:t>phoning</a:t>
            </a:r>
            <a:r>
              <a:rPr lang="fi-FI" altLang="fi-FI"/>
              <a:t> him?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>
            <a:extLst>
              <a:ext uri="{FF2B5EF4-FFF2-40B4-BE49-F238E27FC236}">
                <a16:creationId xmlns:a16="http://schemas.microsoft.com/office/drawing/2014/main" id="{C2BE04C4-5223-4AD3-9331-CDC4B3EC9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C76ADC3D-D99E-4951-B761-8C31ED5B7C2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altLang="fi-FI"/>
              <a:t>Tässä liuta verbejä, joilla merkitys muuttuu</a:t>
            </a:r>
          </a:p>
          <a:p>
            <a:r>
              <a:rPr lang="fi-FI" altLang="fi-FI"/>
              <a:t>forget / remember</a:t>
            </a:r>
          </a:p>
          <a:p>
            <a:r>
              <a:rPr lang="fi-FI" altLang="fi-FI"/>
              <a:t>go on / regret</a:t>
            </a:r>
          </a:p>
          <a:p>
            <a:r>
              <a:rPr lang="fi-FI" altLang="fi-FI"/>
              <a:t>stop   / try</a:t>
            </a:r>
          </a:p>
        </p:txBody>
      </p:sp>
      <p:sp>
        <p:nvSpPr>
          <p:cNvPr id="179204" name="Rectangle 4">
            <a:extLst>
              <a:ext uri="{FF2B5EF4-FFF2-40B4-BE49-F238E27FC236}">
                <a16:creationId xmlns:a16="http://schemas.microsoft.com/office/drawing/2014/main" id="{268C800E-CB3C-470D-B929-D0F1040E084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fi-FI" altLang="fi-FI"/>
              <a:t>I didn’t remember  </a:t>
            </a:r>
            <a:r>
              <a:rPr lang="fi-FI" altLang="fi-FI" b="1"/>
              <a:t>to</a:t>
            </a:r>
          </a:p>
          <a:p>
            <a:pPr>
              <a:buFontTx/>
              <a:buNone/>
            </a:pPr>
            <a:r>
              <a:rPr lang="fi-FI" altLang="fi-FI" b="1"/>
              <a:t>phone</a:t>
            </a:r>
            <a:r>
              <a:rPr lang="fi-FI" altLang="fi-FI"/>
              <a:t> my friend.</a:t>
            </a:r>
          </a:p>
          <a:p>
            <a:pPr>
              <a:buFontTx/>
              <a:buNone/>
            </a:pPr>
            <a:r>
              <a:rPr lang="fi-FI" altLang="fi-FI"/>
              <a:t>Don’t you remember</a:t>
            </a:r>
          </a:p>
          <a:p>
            <a:pPr>
              <a:buFontTx/>
              <a:buNone/>
            </a:pPr>
            <a:r>
              <a:rPr lang="fi-FI" altLang="fi-FI" b="1"/>
              <a:t>phoning</a:t>
            </a:r>
            <a:r>
              <a:rPr lang="fi-FI" altLang="fi-FI"/>
              <a:t> him?</a:t>
            </a:r>
          </a:p>
          <a:p>
            <a:pPr>
              <a:buFontTx/>
              <a:buNone/>
            </a:pPr>
            <a:r>
              <a:rPr lang="fi-FI" altLang="fi-FI"/>
              <a:t>We stopped </a:t>
            </a:r>
            <a:r>
              <a:rPr lang="fi-FI" altLang="fi-FI" b="1"/>
              <a:t>to have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lunch.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7D6B4E86-25A6-4158-B078-84A7A28ED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5B9F8320-A51A-493B-9925-378A8C0B593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altLang="fi-FI"/>
              <a:t>ing-muodostakin on neljä versiota</a:t>
            </a:r>
          </a:p>
          <a:p>
            <a:r>
              <a:rPr lang="fi-FI" altLang="fi-FI"/>
              <a:t>AKTIIVI</a:t>
            </a:r>
          </a:p>
          <a:p>
            <a:r>
              <a:rPr lang="fi-FI" altLang="fi-FI"/>
              <a:t>Nykyviittaus</a:t>
            </a:r>
          </a:p>
          <a:p>
            <a:r>
              <a:rPr lang="fi-FI" altLang="fi-FI" b="1"/>
              <a:t>waking</a:t>
            </a:r>
          </a:p>
          <a:p>
            <a:r>
              <a:rPr lang="fi-FI" altLang="fi-FI"/>
              <a:t>Mennyt viittaus</a:t>
            </a:r>
          </a:p>
          <a:p>
            <a:r>
              <a:rPr lang="fi-FI" altLang="fi-FI" b="1"/>
              <a:t>having woken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96E3107E-156A-45E8-A5C5-A035A1EACE7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endParaRPr lang="fi-FI" altLang="fi-FI"/>
          </a:p>
          <a:p>
            <a:pPr>
              <a:buFontTx/>
              <a:buNone/>
            </a:pPr>
            <a:r>
              <a:rPr lang="fi-FI" altLang="fi-FI"/>
              <a:t>PASSIIVI</a:t>
            </a:r>
          </a:p>
          <a:p>
            <a:pPr>
              <a:buFontTx/>
              <a:buNone/>
            </a:pPr>
            <a:r>
              <a:rPr lang="fi-FI" altLang="fi-FI"/>
              <a:t>Nykyviittaus</a:t>
            </a:r>
          </a:p>
          <a:p>
            <a:pPr>
              <a:buFontTx/>
              <a:buNone/>
            </a:pPr>
            <a:r>
              <a:rPr lang="fi-FI" altLang="fi-FI" b="1"/>
              <a:t>being woken</a:t>
            </a:r>
          </a:p>
          <a:p>
            <a:pPr>
              <a:buFontTx/>
              <a:buNone/>
            </a:pPr>
            <a:r>
              <a:rPr lang="fi-FI" altLang="fi-FI"/>
              <a:t>Mennyt viittaus</a:t>
            </a:r>
          </a:p>
          <a:p>
            <a:pPr>
              <a:buFontTx/>
              <a:buNone/>
            </a:pPr>
            <a:r>
              <a:rPr lang="fi-FI" altLang="fi-FI" b="1"/>
              <a:t>having been woken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>
            <a:extLst>
              <a:ext uri="{FF2B5EF4-FFF2-40B4-BE49-F238E27FC236}">
                <a16:creationId xmlns:a16="http://schemas.microsoft.com/office/drawing/2014/main" id="{F9BCA279-BEE1-4731-9367-17DECCE801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Perusmuoto TAI ing-muoto</a:t>
            </a:r>
          </a:p>
        </p:txBody>
      </p:sp>
      <p:sp>
        <p:nvSpPr>
          <p:cNvPr id="180227" name="Rectangle 3">
            <a:extLst>
              <a:ext uri="{FF2B5EF4-FFF2-40B4-BE49-F238E27FC236}">
                <a16:creationId xmlns:a16="http://schemas.microsoft.com/office/drawing/2014/main" id="{31BB9AC0-E44E-427B-8952-FF517518ECF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altLang="fi-FI"/>
              <a:t>Tässä liuta verbejä, joilla merkitys muuttuu</a:t>
            </a:r>
          </a:p>
          <a:p>
            <a:r>
              <a:rPr lang="fi-FI" altLang="fi-FI"/>
              <a:t>forget / remember</a:t>
            </a:r>
          </a:p>
          <a:p>
            <a:r>
              <a:rPr lang="fi-FI" altLang="fi-FI"/>
              <a:t>go on / regret</a:t>
            </a:r>
          </a:p>
          <a:p>
            <a:r>
              <a:rPr lang="fi-FI" altLang="fi-FI"/>
              <a:t>stop   / try</a:t>
            </a:r>
          </a:p>
        </p:txBody>
      </p:sp>
      <p:sp>
        <p:nvSpPr>
          <p:cNvPr id="180228" name="Rectangle 4">
            <a:extLst>
              <a:ext uri="{FF2B5EF4-FFF2-40B4-BE49-F238E27FC236}">
                <a16:creationId xmlns:a16="http://schemas.microsoft.com/office/drawing/2014/main" id="{A2784C3F-9606-4824-B4DC-CFE02178AC3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fi-FI" altLang="fi-FI"/>
              <a:t>I didn’t remember  </a:t>
            </a:r>
            <a:r>
              <a:rPr lang="fi-FI" altLang="fi-FI" b="1"/>
              <a:t>to</a:t>
            </a:r>
          </a:p>
          <a:p>
            <a:pPr>
              <a:buFontTx/>
              <a:buNone/>
            </a:pPr>
            <a:r>
              <a:rPr lang="fi-FI" altLang="fi-FI" b="1"/>
              <a:t>phone</a:t>
            </a:r>
            <a:r>
              <a:rPr lang="fi-FI" altLang="fi-FI"/>
              <a:t> my friend.</a:t>
            </a:r>
          </a:p>
          <a:p>
            <a:pPr>
              <a:buFontTx/>
              <a:buNone/>
            </a:pPr>
            <a:r>
              <a:rPr lang="fi-FI" altLang="fi-FI"/>
              <a:t>Don’t you remember</a:t>
            </a:r>
          </a:p>
          <a:p>
            <a:pPr>
              <a:buFontTx/>
              <a:buNone/>
            </a:pPr>
            <a:r>
              <a:rPr lang="fi-FI" altLang="fi-FI" b="1"/>
              <a:t>phoning</a:t>
            </a:r>
            <a:r>
              <a:rPr lang="fi-FI" altLang="fi-FI"/>
              <a:t> him?</a:t>
            </a:r>
          </a:p>
          <a:p>
            <a:pPr>
              <a:buFontTx/>
              <a:buNone/>
            </a:pPr>
            <a:r>
              <a:rPr lang="fi-FI" altLang="fi-FI"/>
              <a:t>We stopped </a:t>
            </a:r>
            <a:r>
              <a:rPr lang="fi-FI" altLang="fi-FI" b="1"/>
              <a:t>to have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lunch.</a:t>
            </a:r>
          </a:p>
          <a:p>
            <a:pPr>
              <a:buFontTx/>
              <a:buNone/>
            </a:pPr>
            <a:r>
              <a:rPr lang="fi-FI" altLang="fi-FI"/>
              <a:t>We stopped </a:t>
            </a:r>
            <a:r>
              <a:rPr lang="fi-FI" altLang="fi-FI" b="1"/>
              <a:t>having</a:t>
            </a:r>
            <a:endParaRPr lang="fi-FI" altLang="fi-FI"/>
          </a:p>
          <a:p>
            <a:pPr>
              <a:buFontTx/>
              <a:buNone/>
            </a:pPr>
            <a:r>
              <a:rPr lang="fi-FI" altLang="fi-FI"/>
              <a:t>lunch.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61756C73-F271-4F5E-BBEB-2B54E81E0A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514C6706-EBD5-4D91-A96F-17A8F60ED83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altLang="fi-FI" sz="2400"/>
              <a:t>ing-muodostakin on neljä versiota</a:t>
            </a:r>
          </a:p>
          <a:p>
            <a:r>
              <a:rPr lang="fi-FI" altLang="fi-FI" sz="2400"/>
              <a:t>AKTIIVI</a:t>
            </a:r>
          </a:p>
          <a:p>
            <a:endParaRPr lang="fi-FI" altLang="fi-FI" sz="2400"/>
          </a:p>
          <a:p>
            <a:r>
              <a:rPr lang="fi-FI" altLang="fi-FI" sz="2400"/>
              <a:t>I’m used to </a:t>
            </a:r>
            <a:r>
              <a:rPr lang="fi-FI" altLang="fi-FI" sz="2400" b="1"/>
              <a:t>waking up</a:t>
            </a:r>
            <a:r>
              <a:rPr lang="fi-FI" altLang="fi-FI" sz="2400"/>
              <a:t> early.</a:t>
            </a:r>
          </a:p>
          <a:p>
            <a:pPr>
              <a:buFontTx/>
              <a:buNone/>
            </a:pPr>
            <a:endParaRPr lang="fi-FI" altLang="fi-FI" sz="2400"/>
          </a:p>
          <a:p>
            <a:r>
              <a:rPr lang="fi-FI" altLang="fi-FI" sz="2400" b="1"/>
              <a:t>Having woken</a:t>
            </a:r>
            <a:r>
              <a:rPr lang="fi-FI" altLang="fi-FI" sz="2400"/>
              <a:t> up I usually have some coffee.</a:t>
            </a:r>
          </a:p>
        </p:txBody>
      </p:sp>
      <p:sp>
        <p:nvSpPr>
          <p:cNvPr id="123908" name="Rectangle 4">
            <a:extLst>
              <a:ext uri="{FF2B5EF4-FFF2-40B4-BE49-F238E27FC236}">
                <a16:creationId xmlns:a16="http://schemas.microsoft.com/office/drawing/2014/main" id="{B4DEA2C0-29CA-47D4-A564-C646A6E2790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endParaRPr lang="fi-FI" altLang="fi-FI" sz="2400"/>
          </a:p>
          <a:p>
            <a:pPr>
              <a:buFontTx/>
              <a:buNone/>
            </a:pPr>
            <a:endParaRPr lang="fi-FI" altLang="fi-FI" sz="2400"/>
          </a:p>
          <a:p>
            <a:pPr>
              <a:buFontTx/>
              <a:buNone/>
            </a:pPr>
            <a:r>
              <a:rPr lang="fi-FI" altLang="fi-FI" sz="2400"/>
              <a:t>PASSIIVI</a:t>
            </a:r>
          </a:p>
          <a:p>
            <a:pPr>
              <a:buFontTx/>
              <a:buNone/>
            </a:pPr>
            <a:endParaRPr lang="fi-FI" altLang="fi-FI" sz="2400"/>
          </a:p>
          <a:p>
            <a:pPr>
              <a:buFontTx/>
              <a:buNone/>
            </a:pPr>
            <a:r>
              <a:rPr lang="fi-FI" altLang="fi-FI" sz="2400"/>
              <a:t>Nobody likes </a:t>
            </a:r>
            <a:r>
              <a:rPr lang="fi-FI" altLang="fi-FI" sz="2400" b="1"/>
              <a:t>being woken</a:t>
            </a:r>
          </a:p>
          <a:p>
            <a:pPr>
              <a:buFontTx/>
              <a:buNone/>
            </a:pPr>
            <a:r>
              <a:rPr lang="fi-FI" altLang="fi-FI" sz="2400"/>
              <a:t>when they’re asleep.</a:t>
            </a:r>
          </a:p>
          <a:p>
            <a:pPr>
              <a:buFontTx/>
              <a:buNone/>
            </a:pPr>
            <a:endParaRPr lang="fi-FI" altLang="fi-FI" sz="2400"/>
          </a:p>
          <a:p>
            <a:pPr>
              <a:buFontTx/>
              <a:buNone/>
            </a:pPr>
            <a:r>
              <a:rPr lang="fi-FI" altLang="fi-FI" sz="2400" b="1"/>
              <a:t>Having been woken</a:t>
            </a:r>
            <a:r>
              <a:rPr lang="fi-FI" altLang="fi-FI" sz="2400"/>
              <a:t> I’m</a:t>
            </a:r>
          </a:p>
          <a:p>
            <a:pPr>
              <a:buFontTx/>
              <a:buNone/>
            </a:pPr>
            <a:r>
              <a:rPr lang="fi-FI" altLang="fi-FI" sz="2400"/>
              <a:t>often rather grumpy.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497C11EA-5A0D-44BD-9AA5-A288A36BE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E0AEF7E0-0D56-4223-A2FA-55E6FE4A5F2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Verbistä voi tehdä substantiivin ing-muodolla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724A65C3-6B6A-4123-A016-F509C25D231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fi-FI" altLang="fi-F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A8E28F10-E629-42CB-AE8E-C0A55C9AD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471CAE65-CD01-4CD9-A119-DD46EEC56E4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Verbistä voi tehdä substantiivin ing-muodolla</a:t>
            </a:r>
          </a:p>
        </p:txBody>
      </p:sp>
      <p:sp>
        <p:nvSpPr>
          <p:cNvPr id="125956" name="Rectangle 4">
            <a:extLst>
              <a:ext uri="{FF2B5EF4-FFF2-40B4-BE49-F238E27FC236}">
                <a16:creationId xmlns:a16="http://schemas.microsoft.com/office/drawing/2014/main" id="{AE04E34E-25B6-4C43-80B4-CC6459357F0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b="1"/>
              <a:t>Singing</a:t>
            </a:r>
            <a:r>
              <a:rPr lang="fi-FI" altLang="fi-FI"/>
              <a:t> is my passion.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F4183161-DAA8-4F8D-A323-EBC75DAF3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Ing-muoto / Verbin ing-muoto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4F76DE56-1311-4541-9B3B-B34D14EC9A5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altLang="fi-FI"/>
              <a:t>Verbistä voi tehdä substantiivin ing-muodolla</a:t>
            </a:r>
          </a:p>
          <a:p>
            <a:endParaRPr lang="fi-FI" altLang="fi-FI"/>
          </a:p>
          <a:p>
            <a:r>
              <a:rPr lang="fi-FI" altLang="fi-FI"/>
              <a:t>Tekemiseen voi liittyä myös määreitä</a:t>
            </a:r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B1ECC2E8-EE18-4AE5-A0D6-8D5D676FFCF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b="1"/>
              <a:t>Singing</a:t>
            </a:r>
            <a:r>
              <a:rPr lang="fi-FI" altLang="fi-FI"/>
              <a:t> is my passion.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1349</Words>
  <Application>Microsoft Office PowerPoint</Application>
  <PresentationFormat>Laajakuva</PresentationFormat>
  <Paragraphs>321</Paragraphs>
  <Slides>50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50</vt:i4>
      </vt:variant>
    </vt:vector>
  </HeadingPairs>
  <TitlesOfParts>
    <vt:vector size="56" baseType="lpstr">
      <vt:lpstr>Arial</vt:lpstr>
      <vt:lpstr>Calibri</vt:lpstr>
      <vt:lpstr>Calibri Light</vt:lpstr>
      <vt:lpstr>Gill Sans MT</vt:lpstr>
      <vt:lpstr>Office-teema</vt:lpstr>
      <vt:lpstr>Galleria</vt:lpstr>
      <vt:lpstr>PowerPoint-esitys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Ing-muoto / Verbin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  <vt:lpstr>Perusmuoto TAI ing-muoto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Perälä Markku</dc:creator>
  <cp:lastModifiedBy>Perälä Markku</cp:lastModifiedBy>
  <cp:revision>2</cp:revision>
  <dcterms:created xsi:type="dcterms:W3CDTF">2020-12-14T16:11:46Z</dcterms:created>
  <dcterms:modified xsi:type="dcterms:W3CDTF">2020-12-14T16:15:53Z</dcterms:modified>
</cp:coreProperties>
</file>