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58" r:id="rId5"/>
    <p:sldId id="288" r:id="rId6"/>
    <p:sldId id="260" r:id="rId7"/>
    <p:sldId id="289" r:id="rId8"/>
    <p:sldId id="261" r:id="rId9"/>
    <p:sldId id="290" r:id="rId10"/>
    <p:sldId id="262" r:id="rId11"/>
    <p:sldId id="291" r:id="rId12"/>
    <p:sldId id="263" r:id="rId13"/>
    <p:sldId id="292" r:id="rId14"/>
    <p:sldId id="293" r:id="rId15"/>
    <p:sldId id="264" r:id="rId16"/>
    <p:sldId id="265" r:id="rId17"/>
    <p:sldId id="294" r:id="rId18"/>
    <p:sldId id="266" r:id="rId19"/>
    <p:sldId id="295" r:id="rId20"/>
    <p:sldId id="267" r:id="rId21"/>
    <p:sldId id="296" r:id="rId22"/>
    <p:sldId id="268" r:id="rId23"/>
    <p:sldId id="297" r:id="rId24"/>
    <p:sldId id="269" r:id="rId25"/>
    <p:sldId id="298" r:id="rId26"/>
    <p:sldId id="270" r:id="rId27"/>
    <p:sldId id="299" r:id="rId28"/>
    <p:sldId id="271" r:id="rId29"/>
    <p:sldId id="300" r:id="rId30"/>
    <p:sldId id="272" r:id="rId31"/>
    <p:sldId id="301" r:id="rId32"/>
    <p:sldId id="273" r:id="rId33"/>
    <p:sldId id="302" r:id="rId34"/>
    <p:sldId id="274" r:id="rId35"/>
    <p:sldId id="303" r:id="rId36"/>
    <p:sldId id="275" r:id="rId37"/>
    <p:sldId id="304" r:id="rId38"/>
    <p:sldId id="276" r:id="rId39"/>
    <p:sldId id="305" r:id="rId40"/>
    <p:sldId id="277" r:id="rId41"/>
    <p:sldId id="306" r:id="rId42"/>
    <p:sldId id="278" r:id="rId43"/>
    <p:sldId id="307" r:id="rId44"/>
    <p:sldId id="279" r:id="rId45"/>
    <p:sldId id="308" r:id="rId46"/>
    <p:sldId id="280" r:id="rId47"/>
    <p:sldId id="309" r:id="rId48"/>
    <p:sldId id="281" r:id="rId49"/>
    <p:sldId id="310" r:id="rId50"/>
    <p:sldId id="282" r:id="rId51"/>
    <p:sldId id="311" r:id="rId52"/>
    <p:sldId id="283" r:id="rId53"/>
    <p:sldId id="312" r:id="rId54"/>
    <p:sldId id="284" r:id="rId55"/>
    <p:sldId id="313" r:id="rId56"/>
    <p:sldId id="285" r:id="rId57"/>
    <p:sldId id="286" r:id="rId58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150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22276-3B13-4FCB-A325-D32CAC2B4103}" type="datetimeFigureOut">
              <a:rPr lang="fi-FI" smtClean="0"/>
              <a:t>25.12.2020</a:t>
            </a:fld>
            <a:endParaRPr lang="fi-FI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29B2C-2AE9-4170-A5D6-26884001458D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22276-3B13-4FCB-A325-D32CAC2B4103}" type="datetimeFigureOut">
              <a:rPr lang="fi-FI" smtClean="0"/>
              <a:t>25.12.2020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29B2C-2AE9-4170-A5D6-26884001458D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22276-3B13-4FCB-A325-D32CAC2B4103}" type="datetimeFigureOut">
              <a:rPr lang="fi-FI" smtClean="0"/>
              <a:t>25.12.2020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29B2C-2AE9-4170-A5D6-26884001458D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22276-3B13-4FCB-A325-D32CAC2B4103}" type="datetimeFigureOut">
              <a:rPr lang="fi-FI" smtClean="0"/>
              <a:t>25.12.2020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29B2C-2AE9-4170-A5D6-26884001458D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22276-3B13-4FCB-A325-D32CAC2B4103}" type="datetimeFigureOut">
              <a:rPr lang="fi-FI" smtClean="0"/>
              <a:t>25.12.2020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29B2C-2AE9-4170-A5D6-26884001458D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22276-3B13-4FCB-A325-D32CAC2B4103}" type="datetimeFigureOut">
              <a:rPr lang="fi-FI" smtClean="0"/>
              <a:t>25.12.2020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29B2C-2AE9-4170-A5D6-26884001458D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22276-3B13-4FCB-A325-D32CAC2B4103}" type="datetimeFigureOut">
              <a:rPr lang="fi-FI" smtClean="0"/>
              <a:t>25.12.2020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29B2C-2AE9-4170-A5D6-26884001458D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22276-3B13-4FCB-A325-D32CAC2B4103}" type="datetimeFigureOut">
              <a:rPr lang="fi-FI" smtClean="0"/>
              <a:t>25.12.2020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29B2C-2AE9-4170-A5D6-26884001458D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22276-3B13-4FCB-A325-D32CAC2B4103}" type="datetimeFigureOut">
              <a:rPr lang="fi-FI" smtClean="0"/>
              <a:t>25.12.2020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29B2C-2AE9-4170-A5D6-26884001458D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22276-3B13-4FCB-A325-D32CAC2B4103}" type="datetimeFigureOut">
              <a:rPr lang="fi-FI" smtClean="0"/>
              <a:t>25.12.2020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29B2C-2AE9-4170-A5D6-26884001458D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22276-3B13-4FCB-A325-D32CAC2B4103}" type="datetimeFigureOut">
              <a:rPr lang="fi-FI" smtClean="0"/>
              <a:t>25.12.2020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5729B2C-2AE9-4170-A5D6-26884001458D}" type="slidenum">
              <a:rPr lang="fi-FI" smtClean="0"/>
              <a:t>‹#›</a:t>
            </a:fld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i-FI" smtClean="0"/>
              <a:t>Lisää kuva napsauttamalla kuvaketta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622276-3B13-4FCB-A325-D32CAC2B4103}" type="datetimeFigureOut">
              <a:rPr lang="fi-FI" smtClean="0"/>
              <a:t>25.12.2020</a:t>
            </a:fld>
            <a:endParaRPr lang="fi-FI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5729B2C-2AE9-4170-A5D6-26884001458D}" type="slidenum">
              <a:rPr lang="fi-FI" smtClean="0"/>
              <a:t>‹#›</a:t>
            </a:fld>
            <a:endParaRPr lang="fi-FI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/>
              <a:t>Insights 5 T5 When data gets creepy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8031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/>
              <a:t>Insights 5 T5 When data gets creepy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4A</a:t>
            </a:r>
            <a:r>
              <a:rPr lang="fi-FI" dirty="0"/>
              <a:t> Mitä hallitus on pyytänyt perhelääkäreitä tekemään?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1292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/>
              <a:t>Insights 5 T5 When data gets creepy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4A</a:t>
            </a:r>
            <a:r>
              <a:rPr lang="fi-FI" dirty="0"/>
              <a:t> Mitä hallitus on pyytänyt perhelääkäreitä tekemään?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b="1" dirty="0"/>
              <a:t>4B </a:t>
            </a:r>
            <a:r>
              <a:rPr lang="fi-FI" dirty="0"/>
              <a:t>Esittämään listan ihmisistä, jotka heidän mielestään tulevat luultavasti kuolemaan seuraavan vuoden aikana.</a:t>
            </a:r>
          </a:p>
        </p:txBody>
      </p:sp>
    </p:spTree>
    <p:extLst>
      <p:ext uri="{BB962C8B-B14F-4D97-AF65-F5344CB8AC3E}">
        <p14:creationId xmlns:p14="http://schemas.microsoft.com/office/powerpoint/2010/main" val="1171381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/>
              <a:t>Insights 5 T5 When data gets creepy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5A</a:t>
            </a:r>
            <a:r>
              <a:rPr lang="fi-FI" dirty="0"/>
              <a:t> Miksi tämä voi olla hyvä idea?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1292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/>
              <a:t>Insights 5 T5 When data gets creepy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5A</a:t>
            </a:r>
            <a:r>
              <a:rPr lang="fi-FI" dirty="0"/>
              <a:t> Miksi tämä voi olla hyvä idea?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b="1" dirty="0"/>
              <a:t>5B </a:t>
            </a:r>
            <a:r>
              <a:rPr lang="fi-FI" dirty="0"/>
              <a:t>Systeemi muistuttaa lääkäriä keskustelemaan konsultaatiossa elämän lopunajan suunnittelusta.</a:t>
            </a:r>
          </a:p>
        </p:txBody>
      </p:sp>
    </p:spTree>
    <p:extLst>
      <p:ext uri="{BB962C8B-B14F-4D97-AF65-F5344CB8AC3E}">
        <p14:creationId xmlns:p14="http://schemas.microsoft.com/office/powerpoint/2010/main" val="1632322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/>
              <a:t>Insights 5 T5 When data gets creepy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6A</a:t>
            </a:r>
            <a:r>
              <a:rPr lang="fi-FI" dirty="0"/>
              <a:t> Mitä kirjoittajan pomo ehdotti?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7799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/>
              <a:t>Insights 5 T5 When data gets creepy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6A</a:t>
            </a:r>
            <a:r>
              <a:rPr lang="fi-FI" dirty="0"/>
              <a:t> Mitä kirjoittajan pomo ehdotti?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b="1" dirty="0"/>
              <a:t>6B</a:t>
            </a:r>
            <a:r>
              <a:rPr lang="fi-FI" dirty="0"/>
              <a:t> Voisimme kehittää terveystietojen automaattista analyysia, jotta heti tunnistettaisiin henkilöt, jotka tulevat pian kuolemaan.</a:t>
            </a:r>
          </a:p>
        </p:txBody>
      </p:sp>
    </p:spTree>
    <p:extLst>
      <p:ext uri="{BB962C8B-B14F-4D97-AF65-F5344CB8AC3E}">
        <p14:creationId xmlns:p14="http://schemas.microsoft.com/office/powerpoint/2010/main" val="3621292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/>
              <a:t>Insights 5 T5 When data gets creepy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7A </a:t>
            </a:r>
            <a:r>
              <a:rPr lang="fi-FI" dirty="0"/>
              <a:t>Minkälaiseen aikakauteen olemme astumassa?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1292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/>
              <a:t>Insights 5 T5 When data gets creepy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7A </a:t>
            </a:r>
            <a:r>
              <a:rPr lang="fi-FI" dirty="0"/>
              <a:t>Minkälaiseen aikakauteen olemme astumassa?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b="1" dirty="0"/>
              <a:t>7B</a:t>
            </a:r>
            <a:r>
              <a:rPr lang="fi-FI" dirty="0"/>
              <a:t> </a:t>
            </a:r>
            <a:r>
              <a:rPr lang="fi-FI" dirty="0" smtClean="0"/>
              <a:t>Aikakauteen, jossa potilailla </a:t>
            </a:r>
            <a:r>
              <a:rPr lang="fi-FI" dirty="0"/>
              <a:t>on verkossa viimein pääsy omaan sairaskertomukseensa.</a:t>
            </a:r>
          </a:p>
        </p:txBody>
      </p:sp>
    </p:spTree>
    <p:extLst>
      <p:ext uri="{BB962C8B-B14F-4D97-AF65-F5344CB8AC3E}">
        <p14:creationId xmlns:p14="http://schemas.microsoft.com/office/powerpoint/2010/main" val="2734925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/>
              <a:t>Insights 5 T5 When data gets creepy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8A </a:t>
            </a:r>
            <a:r>
              <a:rPr lang="fi-FI" dirty="0"/>
              <a:t>Mikä tieto voi äkkiä löytyä potilastiedoista?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1292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/>
              <a:t>Insights 5 T5 When data gets creepy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8A </a:t>
            </a:r>
            <a:r>
              <a:rPr lang="fi-FI" dirty="0"/>
              <a:t>Mikä tieto voi äkkiä löytyä potilastiedoista?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b="1" dirty="0"/>
              <a:t>8B</a:t>
            </a:r>
            <a:r>
              <a:rPr lang="fi-FI" dirty="0"/>
              <a:t> ”Kuolee todennäköisesti seuraavan vuoden aikana.” </a:t>
            </a:r>
          </a:p>
        </p:txBody>
      </p:sp>
    </p:spTree>
    <p:extLst>
      <p:ext uri="{BB962C8B-B14F-4D97-AF65-F5344CB8AC3E}">
        <p14:creationId xmlns:p14="http://schemas.microsoft.com/office/powerpoint/2010/main" val="3354075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/>
              <a:t>Insights 5 T5 When data gets creepy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Ask and answer together with a partner. 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71314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/>
              <a:t>Insights 5 T5 When data gets creepy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9A </a:t>
            </a:r>
            <a:r>
              <a:rPr lang="fi-FI" dirty="0"/>
              <a:t>Mitä lääketieteen opiskelijoille opetetaan?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1292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/>
              <a:t>Insights 5 T5 When data gets creepy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9A </a:t>
            </a:r>
            <a:r>
              <a:rPr lang="fi-FI" dirty="0"/>
              <a:t>Mitä lääketieteen opiskelijoille opetetaan?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b="1" dirty="0"/>
              <a:t>9B</a:t>
            </a:r>
            <a:r>
              <a:rPr lang="fi-FI" dirty="0"/>
              <a:t> Miten huonot uutiset kerrotaan taitavasti eli empaattista viestintää.</a:t>
            </a:r>
          </a:p>
        </p:txBody>
      </p:sp>
    </p:spTree>
    <p:extLst>
      <p:ext uri="{BB962C8B-B14F-4D97-AF65-F5344CB8AC3E}">
        <p14:creationId xmlns:p14="http://schemas.microsoft.com/office/powerpoint/2010/main" val="3284860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/>
              <a:t>Insights 5 T5 When data gets creepy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10A</a:t>
            </a:r>
            <a:r>
              <a:rPr lang="fi-FI" dirty="0"/>
              <a:t> Mistä ihmisillä on erilaisia mielipiteitä?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1292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/>
              <a:t>Insights 5 T5 When data gets creepy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10A</a:t>
            </a:r>
            <a:r>
              <a:rPr lang="fi-FI" dirty="0"/>
              <a:t> Mistä ihmisillä on erilaisia mielipiteitä?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b="1" dirty="0"/>
              <a:t>10B</a:t>
            </a:r>
            <a:r>
              <a:rPr lang="fi-FI" dirty="0"/>
              <a:t> Siitä, onko lääkäreiltä eettistä jakaa tällaisia johdettuja muuttujia potilastiedoissa.</a:t>
            </a:r>
          </a:p>
        </p:txBody>
      </p:sp>
    </p:spTree>
    <p:extLst>
      <p:ext uri="{BB962C8B-B14F-4D97-AF65-F5344CB8AC3E}">
        <p14:creationId xmlns:p14="http://schemas.microsoft.com/office/powerpoint/2010/main" val="138660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/>
              <a:t>Insights 5 T5 When data gets creepy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11A</a:t>
            </a:r>
            <a:r>
              <a:rPr lang="fi-FI" dirty="0"/>
              <a:t> Mitä jokaisella </a:t>
            </a:r>
            <a:r>
              <a:rPr lang="fi-FI" dirty="0" err="1" smtClean="0"/>
              <a:t>Wi-Fi-laitteella</a:t>
            </a:r>
            <a:r>
              <a:rPr lang="fi-FI" dirty="0" smtClean="0"/>
              <a:t> </a:t>
            </a:r>
            <a:r>
              <a:rPr lang="fi-FI" dirty="0"/>
              <a:t>on?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21292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/>
              <a:t>Insights 5 T5 When data gets creepy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11A</a:t>
            </a:r>
            <a:r>
              <a:rPr lang="fi-FI" dirty="0"/>
              <a:t> Mitä jokaisella </a:t>
            </a:r>
            <a:r>
              <a:rPr lang="fi-FI" dirty="0" err="1" smtClean="0"/>
              <a:t>Wi-Fi-laitteella</a:t>
            </a:r>
            <a:r>
              <a:rPr lang="fi-FI" dirty="0" smtClean="0"/>
              <a:t> </a:t>
            </a:r>
            <a:r>
              <a:rPr lang="fi-FI" dirty="0"/>
              <a:t>on?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b="1" dirty="0"/>
              <a:t>11B</a:t>
            </a:r>
            <a:r>
              <a:rPr lang="fi-FI" dirty="0"/>
              <a:t> Ainutkertainen </a:t>
            </a:r>
            <a:r>
              <a:rPr lang="fi-FI" dirty="0" err="1"/>
              <a:t>MAC-osoite</a:t>
            </a:r>
            <a:r>
              <a:rPr lang="fi-FI" dirty="0"/>
              <a:t>, jota lähetetään koko ajan, kun langaton verkko on päällä.</a:t>
            </a:r>
          </a:p>
        </p:txBody>
      </p:sp>
    </p:spTree>
    <p:extLst>
      <p:ext uri="{BB962C8B-B14F-4D97-AF65-F5344CB8AC3E}">
        <p14:creationId xmlns:p14="http://schemas.microsoft.com/office/powerpoint/2010/main" val="4091280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/>
              <a:t>Insights 5 T5 When data gets creepy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12A</a:t>
            </a:r>
            <a:r>
              <a:rPr lang="fi-FI" dirty="0"/>
              <a:t> Miksi signaalin vuotaminen voi olla ongelma?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1292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/>
              <a:t>Insights 5 T5 When data gets creepy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12A</a:t>
            </a:r>
            <a:r>
              <a:rPr lang="fi-FI" dirty="0"/>
              <a:t> Miksi signaalin vuotaminen voi olla ongelma?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b="1" dirty="0"/>
              <a:t>12B</a:t>
            </a:r>
            <a:r>
              <a:rPr lang="fi-FI" dirty="0"/>
              <a:t> Kauppakeskukset käyttävät useita </a:t>
            </a:r>
            <a:r>
              <a:rPr lang="fi-FI" dirty="0" err="1"/>
              <a:t>WiFi-sensoreita</a:t>
            </a:r>
            <a:r>
              <a:rPr lang="fi-FI" dirty="0"/>
              <a:t> </a:t>
            </a:r>
            <a:r>
              <a:rPr lang="fi-FI" dirty="0" err="1"/>
              <a:t>kolmiomittaamaan</a:t>
            </a:r>
            <a:r>
              <a:rPr lang="fi-FI" dirty="0"/>
              <a:t> asiakkaan liikkumisen kaupassa.</a:t>
            </a:r>
          </a:p>
        </p:txBody>
      </p:sp>
    </p:spTree>
    <p:extLst>
      <p:ext uri="{BB962C8B-B14F-4D97-AF65-F5344CB8AC3E}">
        <p14:creationId xmlns:p14="http://schemas.microsoft.com/office/powerpoint/2010/main" val="1820730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/>
              <a:t>Insights 5 T5 When data gets creepy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13A</a:t>
            </a:r>
            <a:r>
              <a:rPr lang="fi-FI" dirty="0"/>
              <a:t> Miten kauppa saa tietää, miltä näytät?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1292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/>
              <a:t>Insights 5 T5 When data gets creepy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13A</a:t>
            </a:r>
            <a:r>
              <a:rPr lang="fi-FI" dirty="0"/>
              <a:t> Miten kauppa saa tietää, miltä näytät?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b="1" dirty="0"/>
              <a:t>13A </a:t>
            </a:r>
            <a:r>
              <a:rPr lang="fi-FI" dirty="0"/>
              <a:t>Yhdistämällä signaalin turvavideoon.</a:t>
            </a:r>
          </a:p>
        </p:txBody>
      </p:sp>
    </p:spTree>
    <p:extLst>
      <p:ext uri="{BB962C8B-B14F-4D97-AF65-F5344CB8AC3E}">
        <p14:creationId xmlns:p14="http://schemas.microsoft.com/office/powerpoint/2010/main" val="2800726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/>
              <a:t>Insights 5 T5 When data gets creepy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Ask and answer together with a partner. 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Feel free to translate this Q and A into English for more challenge.</a:t>
            </a:r>
            <a:endParaRPr lang="fi-FI" dirty="0"/>
          </a:p>
          <a:p>
            <a:r>
              <a:rPr lang="en-US" dirty="0"/>
              <a:t>Change roles at will. 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48917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/>
              <a:t>Insights 5 T5 When data gets creepy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14A </a:t>
            </a:r>
            <a:r>
              <a:rPr lang="fi-FI" dirty="0"/>
              <a:t>Mihin asiakkaan sähköpostiosoitetta tarvitaan?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1292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/>
              <a:t>Insights 5 T5 When data gets creepy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14A </a:t>
            </a:r>
            <a:r>
              <a:rPr lang="fi-FI" dirty="0"/>
              <a:t>Mihin asiakkaan sähköpostiosoitetta tarvitaan?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b="1" dirty="0"/>
              <a:t>14B</a:t>
            </a:r>
            <a:r>
              <a:rPr lang="fi-FI" dirty="0"/>
              <a:t> Jotta voit käyttää kaupan ilmaista </a:t>
            </a:r>
            <a:r>
              <a:rPr lang="fi-FI" dirty="0" err="1"/>
              <a:t>WiFi-verkkoa</a:t>
            </a:r>
            <a:r>
              <a:rPr lang="fi-FI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08047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/>
              <a:t>Insights 5 T5 When data gets creepy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15A </a:t>
            </a:r>
            <a:r>
              <a:rPr lang="fi-FI" dirty="0"/>
              <a:t>Mitä verkossa toimivasta jälleenmyyjä Amazonista sanotaan?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1292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/>
              <a:t>Insights 5 T5 When data gets creepy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15A </a:t>
            </a:r>
            <a:r>
              <a:rPr lang="fi-FI" dirty="0"/>
              <a:t>Mitä verkossa toimivasta jälleenmyyjä Amazonista sanotaan?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b="1" dirty="0"/>
              <a:t>15B</a:t>
            </a:r>
            <a:r>
              <a:rPr lang="fi-FI" dirty="0"/>
              <a:t> Se jäljittää liikkeitäsi verkkosivustollaan.</a:t>
            </a:r>
          </a:p>
        </p:txBody>
      </p:sp>
    </p:spTree>
    <p:extLst>
      <p:ext uri="{BB962C8B-B14F-4D97-AF65-F5344CB8AC3E}">
        <p14:creationId xmlns:p14="http://schemas.microsoft.com/office/powerpoint/2010/main" val="2697531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/>
              <a:t>Insights 5 T5 When data gets creepy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16A</a:t>
            </a:r>
            <a:r>
              <a:rPr lang="fi-FI" dirty="0"/>
              <a:t> Mitä sanotaan ihmisten jäljittämisestä fyysisessä tilassa?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1292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/>
              <a:t>Insights 5 T5 When data gets creepy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16A</a:t>
            </a:r>
            <a:r>
              <a:rPr lang="fi-FI" dirty="0"/>
              <a:t> Mitä sanotaan ihmisten jäljittämisestä fyysisessä tilassa?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b="1" dirty="0"/>
              <a:t>16B</a:t>
            </a:r>
            <a:r>
              <a:rPr lang="fi-FI" dirty="0"/>
              <a:t> Se on karmivaa.</a:t>
            </a:r>
          </a:p>
        </p:txBody>
      </p:sp>
    </p:spTree>
    <p:extLst>
      <p:ext uri="{BB962C8B-B14F-4D97-AF65-F5344CB8AC3E}">
        <p14:creationId xmlns:p14="http://schemas.microsoft.com/office/powerpoint/2010/main" val="1774861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/>
              <a:t>Insights 5 T5 When data gets creepy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17A</a:t>
            </a:r>
            <a:r>
              <a:rPr lang="fi-FI" dirty="0"/>
              <a:t> Milloin kirjoittajan käsitykset muuttuivat?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1292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/>
              <a:t>Insights 5 T5 When data gets creepy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17A</a:t>
            </a:r>
            <a:r>
              <a:rPr lang="fi-FI" dirty="0"/>
              <a:t> Milloin kirjoittajan käsitykset muuttuivat?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b="1" dirty="0"/>
              <a:t>17B</a:t>
            </a:r>
            <a:r>
              <a:rPr lang="fi-FI" dirty="0"/>
              <a:t> Kun hän ymmärsi, että häntä jäljitetään paljon laajemmilla alueilla.</a:t>
            </a:r>
          </a:p>
        </p:txBody>
      </p:sp>
    </p:spTree>
    <p:extLst>
      <p:ext uri="{BB962C8B-B14F-4D97-AF65-F5344CB8AC3E}">
        <p14:creationId xmlns:p14="http://schemas.microsoft.com/office/powerpoint/2010/main" val="1095928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/>
              <a:t>Insights 5 T5 When data gets creepy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18A </a:t>
            </a:r>
            <a:r>
              <a:rPr lang="fi-FI" dirty="0"/>
              <a:t>Mitä </a:t>
            </a:r>
            <a:r>
              <a:rPr lang="fi-FI" dirty="0" err="1"/>
              <a:t>Turnstile</a:t>
            </a:r>
            <a:r>
              <a:rPr lang="fi-FI" dirty="0"/>
              <a:t> tekee?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1292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/>
              <a:t>Insights 5 T5 When data gets creepy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18A </a:t>
            </a:r>
            <a:r>
              <a:rPr lang="fi-FI" dirty="0"/>
              <a:t>Mitä </a:t>
            </a:r>
            <a:r>
              <a:rPr lang="fi-FI" dirty="0" err="1"/>
              <a:t>Turnstile</a:t>
            </a:r>
            <a:r>
              <a:rPr lang="fi-FI" dirty="0"/>
              <a:t> tekee?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b="1" dirty="0"/>
              <a:t>18B</a:t>
            </a:r>
            <a:r>
              <a:rPr lang="fi-FI" dirty="0"/>
              <a:t> Se jäljittää yksittäisiä ihmisiä, kun he liikkuvat Torontossa kaupungin yhdestä osasta toiseen.</a:t>
            </a:r>
          </a:p>
        </p:txBody>
      </p:sp>
    </p:spTree>
    <p:extLst>
      <p:ext uri="{BB962C8B-B14F-4D97-AF65-F5344CB8AC3E}">
        <p14:creationId xmlns:p14="http://schemas.microsoft.com/office/powerpoint/2010/main" val="860718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/>
              <a:t>Insights 5 T5 When data gets creepy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1A</a:t>
            </a:r>
            <a:r>
              <a:rPr lang="fi-FI" dirty="0"/>
              <a:t> Mitä sovelluksissa ja nettisivuilla pääsee tapahtumaan?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71314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/>
              <a:t>Insights 5 T5 When data gets creepy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19A</a:t>
            </a:r>
            <a:r>
              <a:rPr lang="fi-FI" dirty="0"/>
              <a:t> Miten yritykset hyötyvät tällaisesta tiedustelutiedosta?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1292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/>
              <a:t>Insights 5 T5 When data gets creepy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19A</a:t>
            </a:r>
            <a:r>
              <a:rPr lang="fi-FI" dirty="0"/>
              <a:t> Miten yritykset hyötyvät tällaisesta tiedustelutiedosta?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b="1" dirty="0"/>
              <a:t>19B </a:t>
            </a:r>
            <a:r>
              <a:rPr lang="fi-FI" dirty="0"/>
              <a:t>Jos lounaspaikkasi asiakkaat käyvät myös terveysruokakaupassa, tarjoa enemmän salaatteja.</a:t>
            </a:r>
          </a:p>
        </p:txBody>
      </p:sp>
    </p:spTree>
    <p:extLst>
      <p:ext uri="{BB962C8B-B14F-4D97-AF65-F5344CB8AC3E}">
        <p14:creationId xmlns:p14="http://schemas.microsoft.com/office/powerpoint/2010/main" val="742756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/>
              <a:t>Insights 5 T5 When data gets creepy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20A</a:t>
            </a:r>
            <a:r>
              <a:rPr lang="fi-FI" dirty="0"/>
              <a:t> Mikä ylittää kirjoittajan karmivuuskynnyksen?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1292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/>
              <a:t>Insights 5 T5 When data gets creepy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20A</a:t>
            </a:r>
            <a:r>
              <a:rPr lang="fi-FI" dirty="0"/>
              <a:t> Mikä ylittää kirjoittajan karmivuuskynnyksen?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b="1" dirty="0"/>
              <a:t>20A</a:t>
            </a:r>
            <a:r>
              <a:rPr lang="fi-FI" dirty="0"/>
              <a:t> Hän toivoo, että seuranta loppuisi, sillä </a:t>
            </a:r>
            <a:r>
              <a:rPr lang="fi-FI" dirty="0" err="1"/>
              <a:t>Turnstile</a:t>
            </a:r>
            <a:r>
              <a:rPr lang="fi-FI" dirty="0"/>
              <a:t> tietää, missä maassa hän on.</a:t>
            </a:r>
          </a:p>
        </p:txBody>
      </p:sp>
    </p:spTree>
    <p:extLst>
      <p:ext uri="{BB962C8B-B14F-4D97-AF65-F5344CB8AC3E}">
        <p14:creationId xmlns:p14="http://schemas.microsoft.com/office/powerpoint/2010/main" val="3696467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/>
              <a:t>Insights 5 T5 When data gets creepy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21A</a:t>
            </a:r>
            <a:r>
              <a:rPr lang="fi-FI" dirty="0"/>
              <a:t> Mitä sanotaan Ross </a:t>
            </a:r>
            <a:r>
              <a:rPr lang="fi-FI" dirty="0" smtClean="0"/>
              <a:t>Andersonin </a:t>
            </a:r>
            <a:r>
              <a:rPr lang="fi-FI" dirty="0"/>
              <a:t>erikoisesta oppikirjasta?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1292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/>
              <a:t>Insights 5 T5 When data gets creepy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21A</a:t>
            </a:r>
            <a:r>
              <a:rPr lang="fi-FI" dirty="0"/>
              <a:t> Mitä sanotaan Ross </a:t>
            </a:r>
            <a:r>
              <a:rPr lang="fi-FI" dirty="0" smtClean="0"/>
              <a:t>Andersonin </a:t>
            </a:r>
            <a:r>
              <a:rPr lang="fi-FI" dirty="0"/>
              <a:t>erikoisesta oppikirjasta?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b="1" dirty="0"/>
              <a:t>21B</a:t>
            </a:r>
            <a:r>
              <a:rPr lang="fi-FI" dirty="0"/>
              <a:t> Se on vuosikymmenen luettavimpia populaaritieteellisiä teoksia, vaikka siinä on yli 1000 sivua.</a:t>
            </a:r>
          </a:p>
        </p:txBody>
      </p:sp>
    </p:spTree>
    <p:extLst>
      <p:ext uri="{BB962C8B-B14F-4D97-AF65-F5344CB8AC3E}">
        <p14:creationId xmlns:p14="http://schemas.microsoft.com/office/powerpoint/2010/main" val="1184796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/>
              <a:t>Insights 5 T5 When data gets creepy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22A</a:t>
            </a:r>
            <a:r>
              <a:rPr lang="fi-FI" dirty="0"/>
              <a:t> Miten voit tehdä talostasi erittäin turvallisen?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1292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/>
              <a:t>Insights 5 T5 When data gets creepy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22A</a:t>
            </a:r>
            <a:r>
              <a:rPr lang="fi-FI" dirty="0"/>
              <a:t> Miten voit tehdä talostasi erittäin turvallisen?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b="1" dirty="0"/>
              <a:t>22B</a:t>
            </a:r>
            <a:r>
              <a:rPr lang="fi-FI" dirty="0"/>
              <a:t> Asentamalla vahvistettu metallinen ikkunaluukku joka ikkunaan ja 10 lukkoa jokaiseen vahvistettuun oveen.</a:t>
            </a:r>
          </a:p>
        </p:txBody>
      </p:sp>
    </p:spTree>
    <p:extLst>
      <p:ext uri="{BB962C8B-B14F-4D97-AF65-F5344CB8AC3E}">
        <p14:creationId xmlns:p14="http://schemas.microsoft.com/office/powerpoint/2010/main" val="1250880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/>
              <a:t>Insights 5 T5 When data gets creepy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23A </a:t>
            </a:r>
            <a:r>
              <a:rPr lang="fi-FI" dirty="0"/>
              <a:t>Maailmassa on nykyään kahdenlaista turvallisuutta. Mitä ne ovat?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1292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/>
              <a:t>Insights 5 T5 When data gets creepy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23A </a:t>
            </a:r>
            <a:r>
              <a:rPr lang="fi-FI" dirty="0"/>
              <a:t>Maailmassa on nykyään kahdenlaista turvallisuutta. Mitä ne ovat?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b="1" dirty="0"/>
              <a:t>23B</a:t>
            </a:r>
            <a:r>
              <a:rPr lang="fi-FI" dirty="0"/>
              <a:t> Vanhanaikainen fyysinen alue sekä digitaalinen turvallisuus.</a:t>
            </a:r>
          </a:p>
        </p:txBody>
      </p:sp>
    </p:spTree>
    <p:extLst>
      <p:ext uri="{BB962C8B-B14F-4D97-AF65-F5344CB8AC3E}">
        <p14:creationId xmlns:p14="http://schemas.microsoft.com/office/powerpoint/2010/main" val="3074344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/>
              <a:t>Insights 5 T5 When data gets creepy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1A</a:t>
            </a:r>
            <a:r>
              <a:rPr lang="fi-FI" dirty="0"/>
              <a:t> Mitä sovelluksissa ja nettisivuilla pääsee tapahtumaan?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b="1" dirty="0"/>
              <a:t>1B </a:t>
            </a:r>
            <a:r>
              <a:rPr lang="fi-FI" dirty="0"/>
              <a:t>Jaamme tahattomasti itsestämme enemmän tietoa kuin aioimmekaan.</a:t>
            </a:r>
          </a:p>
        </p:txBody>
      </p:sp>
    </p:spTree>
    <p:extLst>
      <p:ext uri="{BB962C8B-B14F-4D97-AF65-F5344CB8AC3E}">
        <p14:creationId xmlns:p14="http://schemas.microsoft.com/office/powerpoint/2010/main" val="32471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/>
              <a:t>Insights 5 T5 When data gets creepy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24A</a:t>
            </a:r>
            <a:r>
              <a:rPr lang="fi-FI" dirty="0"/>
              <a:t> Mitä esimerkkejä Anderson antaa digitaalisesta turvallisuudesta?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1292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/>
              <a:t>Insights 5 T5 When data gets creepy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24A</a:t>
            </a:r>
            <a:r>
              <a:rPr lang="fi-FI" dirty="0"/>
              <a:t> Mitä esimerkkejä Anderson antaa digitaalisesta turvallisuudesta?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b="1" dirty="0"/>
              <a:t>24B</a:t>
            </a:r>
            <a:r>
              <a:rPr lang="fi-FI" dirty="0"/>
              <a:t> Salasanojen mekaniikka, autotallin oven sähköinen avain, pankit, salaus, potilastiedot – turvallisuus on digitaalista.</a:t>
            </a:r>
          </a:p>
        </p:txBody>
      </p:sp>
    </p:spTree>
    <p:extLst>
      <p:ext uri="{BB962C8B-B14F-4D97-AF65-F5344CB8AC3E}">
        <p14:creationId xmlns:p14="http://schemas.microsoft.com/office/powerpoint/2010/main" val="2488517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/>
              <a:t>Insights 5 T5 When data gets creepy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25A</a:t>
            </a:r>
            <a:r>
              <a:rPr lang="fi-FI" dirty="0"/>
              <a:t> Miksi digitaalinen turvallisuus on meille läpinäkymätöntä?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1292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/>
              <a:t>Insights 5 T5 When data gets creepy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25A</a:t>
            </a:r>
            <a:r>
              <a:rPr lang="fi-FI" dirty="0"/>
              <a:t> Miksi digitaalinen turvallisuus on meille läpinäkymätöntä?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b="1" dirty="0"/>
              <a:t>25B </a:t>
            </a:r>
            <a:r>
              <a:rPr lang="fi-FI" dirty="0"/>
              <a:t>Meillä ei ole käsitystä siitä, mikä siinä maailmassa on turvallista ja mikä hataraa, mikä on eettistä ja mikä karmivaa.</a:t>
            </a:r>
          </a:p>
        </p:txBody>
      </p:sp>
    </p:spTree>
    <p:extLst>
      <p:ext uri="{BB962C8B-B14F-4D97-AF65-F5344CB8AC3E}">
        <p14:creationId xmlns:p14="http://schemas.microsoft.com/office/powerpoint/2010/main" val="2485844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/>
              <a:t>Insights 5 T5 When data gets creepy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26A </a:t>
            </a:r>
            <a:r>
              <a:rPr lang="fi-FI" dirty="0"/>
              <a:t>Toimimme sokeasti luottaen. Mitä ympärillämme tapahtuu?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1292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/>
              <a:t>Insights 5 T5 When data gets creepy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26A </a:t>
            </a:r>
            <a:r>
              <a:rPr lang="fi-FI" dirty="0"/>
              <a:t>Toimimme sokeasti luottaen. Mitä ympärillämme tapahtuu?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b="1" dirty="0"/>
              <a:t>26B</a:t>
            </a:r>
            <a:r>
              <a:rPr lang="fi-FI" dirty="0"/>
              <a:t> Valintoja tehdään jopa huomaamattamme.</a:t>
            </a:r>
          </a:p>
        </p:txBody>
      </p:sp>
    </p:spTree>
    <p:extLst>
      <p:ext uri="{BB962C8B-B14F-4D97-AF65-F5344CB8AC3E}">
        <p14:creationId xmlns:p14="http://schemas.microsoft.com/office/powerpoint/2010/main" val="4007795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/>
              <a:t>Insights 5 T5 When data gets creepy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pic>
        <p:nvPicPr>
          <p:cNvPr id="7" name="Sisällön paikkamerkki 6"/>
          <p:cNvPicPr>
            <a:picLocks noGrp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21525" y="2920004"/>
            <a:ext cx="2709949" cy="2435629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Sisällön paikkamerkki 7"/>
          <p:cNvPicPr>
            <a:picLocks noGrp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05425" y="3294856"/>
            <a:ext cx="2724150" cy="16859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21292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/>
              <a:t>Insights 5 T5 When data gets creepy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pic>
        <p:nvPicPr>
          <p:cNvPr id="7" name="Sisällön paikkamerkki 6"/>
          <p:cNvPicPr>
            <a:picLocks noGrp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15291" y="3117431"/>
            <a:ext cx="2722418" cy="2040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Sisällön paikkamerkki 7"/>
          <p:cNvPicPr>
            <a:picLocks noGrp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233987" y="3342481"/>
            <a:ext cx="2867025" cy="15906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21292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/>
              <a:t>Insights 5 T5 When data gets creepy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2A</a:t>
            </a:r>
            <a:r>
              <a:rPr lang="fi-FI" dirty="0"/>
              <a:t> Mitä algoritmeilla ja tietoanalyysillä tehdään?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1292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/>
              <a:t>Insights 5 T5 When data gets creepy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2A</a:t>
            </a:r>
            <a:r>
              <a:rPr lang="fi-FI" dirty="0"/>
              <a:t> Mitä algoritmeilla ja tietoanalyysillä tehdään?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b="1" dirty="0"/>
              <a:t>2B</a:t>
            </a:r>
            <a:r>
              <a:rPr lang="fi-FI" dirty="0"/>
              <a:t> Tiedonpalaset yhdistetään ja meistä saadaan tietää enemmän kuin halusimme paljastaa.</a:t>
            </a:r>
          </a:p>
        </p:txBody>
      </p:sp>
    </p:spTree>
    <p:extLst>
      <p:ext uri="{BB962C8B-B14F-4D97-AF65-F5344CB8AC3E}">
        <p14:creationId xmlns:p14="http://schemas.microsoft.com/office/powerpoint/2010/main" val="3736874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/>
              <a:t>Insights 5 T5 When data gets creepy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3A</a:t>
            </a:r>
            <a:r>
              <a:rPr lang="fi-FI" dirty="0"/>
              <a:t> Mitä voi tapahtua hyvistä aikomuksista ja luvan kanssa toimimisesta huolimatta?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1292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/>
              <a:t>Insights 5 T5 When data gets creepy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3A</a:t>
            </a:r>
            <a:r>
              <a:rPr lang="fi-FI" dirty="0"/>
              <a:t> Mitä voi tapahtua hyvistä aikomuksista ja luvan kanssa toimimisesta huolimatta?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b="1" dirty="0"/>
              <a:t>3B</a:t>
            </a:r>
            <a:r>
              <a:rPr lang="fi-FI" dirty="0"/>
              <a:t> Voi syntyä outoja eettisiä pulmia.</a:t>
            </a:r>
          </a:p>
        </p:txBody>
      </p:sp>
    </p:spTree>
    <p:extLst>
      <p:ext uri="{BB962C8B-B14F-4D97-AF65-F5344CB8AC3E}">
        <p14:creationId xmlns:p14="http://schemas.microsoft.com/office/powerpoint/2010/main" val="290465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irta">
  <a:themeElements>
    <a:clrScheme name="Horisontti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Virta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Virta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18</TotalTime>
  <Words>1187</Words>
  <Application>Microsoft Office PowerPoint</Application>
  <PresentationFormat>Näytössä katseltava diaesitys (4:3)</PresentationFormat>
  <Paragraphs>139</Paragraphs>
  <Slides>57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57</vt:i4>
      </vt:variant>
    </vt:vector>
  </HeadingPairs>
  <TitlesOfParts>
    <vt:vector size="58" baseType="lpstr">
      <vt:lpstr>Virta</vt:lpstr>
      <vt:lpstr>Insights 5 T5 When data gets creepy FAQ </vt:lpstr>
      <vt:lpstr>Insights 5 T5 When data gets creepy FAQ </vt:lpstr>
      <vt:lpstr>Insights 5 T5 When data gets creepy FAQ </vt:lpstr>
      <vt:lpstr>Insights 5 T5 When data gets creepy FAQ </vt:lpstr>
      <vt:lpstr>Insights 5 T5 When data gets creepy FAQ </vt:lpstr>
      <vt:lpstr>Insights 5 T5 When data gets creepy FAQ </vt:lpstr>
      <vt:lpstr>Insights 5 T5 When data gets creepy FAQ </vt:lpstr>
      <vt:lpstr>Insights 5 T5 When data gets creepy FAQ </vt:lpstr>
      <vt:lpstr>Insights 5 T5 When data gets creepy FAQ </vt:lpstr>
      <vt:lpstr>Insights 5 T5 When data gets creepy FAQ </vt:lpstr>
      <vt:lpstr>Insights 5 T5 When data gets creepy FAQ </vt:lpstr>
      <vt:lpstr>Insights 5 T5 When data gets creepy FAQ </vt:lpstr>
      <vt:lpstr>Insights 5 T5 When data gets creepy FAQ </vt:lpstr>
      <vt:lpstr>Insights 5 T5 When data gets creepy FAQ </vt:lpstr>
      <vt:lpstr>Insights 5 T5 When data gets creepy FAQ </vt:lpstr>
      <vt:lpstr>Insights 5 T5 When data gets creepy FAQ </vt:lpstr>
      <vt:lpstr>Insights 5 T5 When data gets creepy FAQ </vt:lpstr>
      <vt:lpstr>Insights 5 T5 When data gets creepy FAQ </vt:lpstr>
      <vt:lpstr>Insights 5 T5 When data gets creepy FAQ </vt:lpstr>
      <vt:lpstr>Insights 5 T5 When data gets creepy FAQ </vt:lpstr>
      <vt:lpstr>Insights 5 T5 When data gets creepy FAQ </vt:lpstr>
      <vt:lpstr>Insights 5 T5 When data gets creepy FAQ </vt:lpstr>
      <vt:lpstr>Insights 5 T5 When data gets creepy FAQ </vt:lpstr>
      <vt:lpstr>Insights 5 T5 When data gets creepy FAQ </vt:lpstr>
      <vt:lpstr>Insights 5 T5 When data gets creepy FAQ </vt:lpstr>
      <vt:lpstr>Insights 5 T5 When data gets creepy FAQ </vt:lpstr>
      <vt:lpstr>Insights 5 T5 When data gets creepy FAQ </vt:lpstr>
      <vt:lpstr>Insights 5 T5 When data gets creepy FAQ </vt:lpstr>
      <vt:lpstr>Insights 5 T5 When data gets creepy FAQ </vt:lpstr>
      <vt:lpstr>Insights 5 T5 When data gets creepy FAQ </vt:lpstr>
      <vt:lpstr>Insights 5 T5 When data gets creepy FAQ </vt:lpstr>
      <vt:lpstr>Insights 5 T5 When data gets creepy FAQ </vt:lpstr>
      <vt:lpstr>Insights 5 T5 When data gets creepy FAQ </vt:lpstr>
      <vt:lpstr>Insights 5 T5 When data gets creepy FAQ </vt:lpstr>
      <vt:lpstr>Insights 5 T5 When data gets creepy FAQ </vt:lpstr>
      <vt:lpstr>Insights 5 T5 When data gets creepy FAQ </vt:lpstr>
      <vt:lpstr>Insights 5 T5 When data gets creepy FAQ </vt:lpstr>
      <vt:lpstr>Insights 5 T5 When data gets creepy FAQ </vt:lpstr>
      <vt:lpstr>Insights 5 T5 When data gets creepy FAQ </vt:lpstr>
      <vt:lpstr>Insights 5 T5 When data gets creepy FAQ </vt:lpstr>
      <vt:lpstr>Insights 5 T5 When data gets creepy FAQ </vt:lpstr>
      <vt:lpstr>Insights 5 T5 When data gets creepy FAQ </vt:lpstr>
      <vt:lpstr>Insights 5 T5 When data gets creepy FAQ </vt:lpstr>
      <vt:lpstr>Insights 5 T5 When data gets creepy FAQ </vt:lpstr>
      <vt:lpstr>Insights 5 T5 When data gets creepy FAQ </vt:lpstr>
      <vt:lpstr>Insights 5 T5 When data gets creepy FAQ </vt:lpstr>
      <vt:lpstr>Insights 5 T5 When data gets creepy FAQ </vt:lpstr>
      <vt:lpstr>Insights 5 T5 When data gets creepy FAQ </vt:lpstr>
      <vt:lpstr>Insights 5 T5 When data gets creepy FAQ </vt:lpstr>
      <vt:lpstr>Insights 5 T5 When data gets creepy FAQ </vt:lpstr>
      <vt:lpstr>Insights 5 T5 When data gets creepy FAQ </vt:lpstr>
      <vt:lpstr>Insights 5 T5 When data gets creepy FAQ </vt:lpstr>
      <vt:lpstr>Insights 5 T5 When data gets creepy FAQ </vt:lpstr>
      <vt:lpstr>Insights 5 T5 When data gets creepy FAQ </vt:lpstr>
      <vt:lpstr>Insights 5 T5 When data gets creepy FAQ </vt:lpstr>
      <vt:lpstr>Insights 5 T5 When data gets creepy FAQ </vt:lpstr>
      <vt:lpstr>Insights 5 T5 When data gets creepy FAQ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Insights 5 T5 When data gets creepy FAQ</dc:title>
  <dc:creator>Maxx</dc:creator>
  <cp:lastModifiedBy>Maxx</cp:lastModifiedBy>
  <cp:revision>3</cp:revision>
  <dcterms:created xsi:type="dcterms:W3CDTF">2020-12-25T19:30:12Z</dcterms:created>
  <dcterms:modified xsi:type="dcterms:W3CDTF">2020-12-25T19:48:22Z</dcterms:modified>
</cp:coreProperties>
</file>