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1" r:id="rId5"/>
    <p:sldId id="260" r:id="rId6"/>
    <p:sldId id="270" r:id="rId7"/>
    <p:sldId id="262" r:id="rId8"/>
    <p:sldId id="271" r:id="rId9"/>
    <p:sldId id="263" r:id="rId10"/>
    <p:sldId id="272" r:id="rId11"/>
    <p:sldId id="264" r:id="rId12"/>
    <p:sldId id="273" r:id="rId13"/>
    <p:sldId id="265" r:id="rId14"/>
    <p:sldId id="274" r:id="rId15"/>
    <p:sldId id="266" r:id="rId16"/>
    <p:sldId id="275" r:id="rId17"/>
    <p:sldId id="267" r:id="rId18"/>
    <p:sldId id="288" r:id="rId19"/>
    <p:sldId id="268" r:id="rId20"/>
    <p:sldId id="289" r:id="rId21"/>
    <p:sldId id="269" r:id="rId22"/>
    <p:sldId id="290" r:id="rId23"/>
    <p:sldId id="276" r:id="rId24"/>
    <p:sldId id="291" r:id="rId25"/>
    <p:sldId id="277" r:id="rId26"/>
    <p:sldId id="292" r:id="rId27"/>
    <p:sldId id="278" r:id="rId28"/>
    <p:sldId id="293" r:id="rId29"/>
    <p:sldId id="279" r:id="rId30"/>
    <p:sldId id="294" r:id="rId31"/>
    <p:sldId id="280" r:id="rId32"/>
    <p:sldId id="295" r:id="rId33"/>
    <p:sldId id="281" r:id="rId34"/>
    <p:sldId id="296" r:id="rId35"/>
    <p:sldId id="282" r:id="rId36"/>
    <p:sldId id="297" r:id="rId3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312CEDA-84F2-4281-8DCD-CC43D0B36D65}" type="datetimeFigureOut">
              <a:rPr lang="fi-FI" smtClean="0"/>
              <a:t>8.9.2020</a:t>
            </a:fld>
            <a:endParaRPr lang="fi-FI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AC3EF4-59A3-4DA3-A03C-DB0DA31A0B0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fi-FI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CEDA-84F2-4281-8DCD-CC43D0B36D65}" type="datetimeFigureOut">
              <a:rPr lang="fi-FI" smtClean="0"/>
              <a:t>8.9.2020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3EF4-59A3-4DA3-A03C-DB0DA31A0B0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CEDA-84F2-4281-8DCD-CC43D0B36D65}" type="datetimeFigureOut">
              <a:rPr lang="fi-FI" smtClean="0"/>
              <a:t>8.9.2020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3AC3EF4-59A3-4DA3-A03C-DB0DA31A0B0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CEDA-84F2-4281-8DCD-CC43D0B36D65}" type="datetimeFigureOut">
              <a:rPr lang="fi-FI" smtClean="0"/>
              <a:t>8.9.2020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3EF4-59A3-4DA3-A03C-DB0DA31A0B0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12CEDA-84F2-4281-8DCD-CC43D0B36D65}" type="datetimeFigureOut">
              <a:rPr lang="fi-FI" smtClean="0"/>
              <a:t>8.9.2020</a:t>
            </a:fld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3AC3EF4-59A3-4DA3-A03C-DB0DA31A0B01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CEDA-84F2-4281-8DCD-CC43D0B36D65}" type="datetimeFigureOut">
              <a:rPr lang="fi-FI" smtClean="0"/>
              <a:t>8.9.2020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3EF4-59A3-4DA3-A03C-DB0DA31A0B01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CEDA-84F2-4281-8DCD-CC43D0B36D65}" type="datetimeFigureOut">
              <a:rPr lang="fi-FI" smtClean="0"/>
              <a:t>8.9.2020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3EF4-59A3-4DA3-A03C-DB0DA31A0B01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CEDA-84F2-4281-8DCD-CC43D0B36D65}" type="datetimeFigureOut">
              <a:rPr lang="fi-FI" smtClean="0"/>
              <a:t>8.9.2020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3EF4-59A3-4DA3-A03C-DB0DA31A0B01}" type="slidenum">
              <a:rPr lang="fi-FI" smtClean="0"/>
              <a:t>‹#›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CEDA-84F2-4281-8DCD-CC43D0B36D65}" type="datetimeFigureOut">
              <a:rPr lang="fi-FI" smtClean="0"/>
              <a:t>8.9.2020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3EF4-59A3-4DA3-A03C-DB0DA31A0B0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CEDA-84F2-4281-8DCD-CC43D0B36D65}" type="datetimeFigureOut">
              <a:rPr lang="fi-FI" smtClean="0"/>
              <a:t>8.9.2020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AC3EF4-59A3-4DA3-A03C-DB0DA31A0B01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CEDA-84F2-4281-8DCD-CC43D0B36D65}" type="datetimeFigureOut">
              <a:rPr lang="fi-FI" smtClean="0"/>
              <a:t>8.9.2020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3EF4-59A3-4DA3-A03C-DB0DA31A0B01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312CEDA-84F2-4281-8DCD-CC43D0B36D65}" type="datetimeFigureOut">
              <a:rPr lang="fi-FI" smtClean="0"/>
              <a:t>8.9.2020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13AC3EF4-59A3-4DA3-A03C-DB0DA31A0B01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835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4A </a:t>
            </a:r>
            <a:endParaRPr lang="fi-FI" dirty="0" smtClean="0"/>
          </a:p>
          <a:p>
            <a:r>
              <a:rPr lang="fi-FI" dirty="0" smtClean="0"/>
              <a:t>Miksi </a:t>
            </a:r>
            <a:r>
              <a:rPr lang="fi-FI" dirty="0"/>
              <a:t>kestävän kehityksen tavoitteet täytyy toteuttaa laajalla rintamalla?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4B </a:t>
            </a:r>
            <a:endParaRPr lang="fi-FI" dirty="0" smtClean="0"/>
          </a:p>
          <a:p>
            <a:r>
              <a:rPr lang="fi-FI" dirty="0" smtClean="0"/>
              <a:t>Sekä </a:t>
            </a:r>
            <a:r>
              <a:rPr lang="fi-FI" dirty="0"/>
              <a:t>ongelmat, että ratkaisut ovat monimutkaisia ja liittyvät toisiinsa.</a:t>
            </a:r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6047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5A </a:t>
            </a:r>
            <a:endParaRPr lang="fi-FI" dirty="0" smtClean="0"/>
          </a:p>
          <a:p>
            <a:r>
              <a:rPr lang="fi-FI" dirty="0" smtClean="0"/>
              <a:t>Kenen </a:t>
            </a:r>
            <a:r>
              <a:rPr lang="fi-FI" dirty="0"/>
              <a:t>panosta tarvitaan tavoitteiden toimeenpanemiseen?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9903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5A </a:t>
            </a:r>
            <a:endParaRPr lang="fi-FI" dirty="0" smtClean="0"/>
          </a:p>
          <a:p>
            <a:r>
              <a:rPr lang="fi-FI" dirty="0" smtClean="0"/>
              <a:t>Kenen </a:t>
            </a:r>
            <a:r>
              <a:rPr lang="fi-FI" dirty="0"/>
              <a:t>panosta tarvitaan tavoitteiden toimeenpanemiseen?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5B </a:t>
            </a:r>
            <a:endParaRPr lang="fi-FI" dirty="0" smtClean="0"/>
          </a:p>
          <a:p>
            <a:r>
              <a:rPr lang="fi-FI" dirty="0" smtClean="0"/>
              <a:t>Hallitusten</a:t>
            </a:r>
            <a:r>
              <a:rPr lang="fi-FI" dirty="0"/>
              <a:t>, kansainvälisten järjestöjen, </a:t>
            </a:r>
            <a:r>
              <a:rPr lang="fi-FI" dirty="0" smtClean="0"/>
              <a:t>yksityis-sektorin</a:t>
            </a:r>
            <a:r>
              <a:rPr lang="fi-FI" dirty="0"/>
              <a:t>, akateemisen maailman sekä </a:t>
            </a:r>
            <a:r>
              <a:rPr lang="fi-FI" dirty="0" smtClean="0"/>
              <a:t>kansalais-yhteiskunnan</a:t>
            </a:r>
            <a:r>
              <a:rPr lang="fi-FI" dirty="0"/>
              <a:t>.</a:t>
            </a:r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357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6A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todettiin jo Rion </a:t>
            </a:r>
            <a:r>
              <a:rPr lang="fi-FI" dirty="0" err="1" smtClean="0"/>
              <a:t>huippu-kokouksssa</a:t>
            </a:r>
            <a:r>
              <a:rPr lang="fi-FI" dirty="0"/>
              <a:t>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9903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6A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todettiin jo Rion </a:t>
            </a:r>
            <a:r>
              <a:rPr lang="fi-FI" dirty="0" err="1" smtClean="0"/>
              <a:t>huippu-kokouksssa</a:t>
            </a:r>
            <a:r>
              <a:rPr lang="fi-FI" dirty="0"/>
              <a:t>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6B </a:t>
            </a:r>
            <a:endParaRPr lang="fi-FI" dirty="0" smtClean="0"/>
          </a:p>
          <a:p>
            <a:r>
              <a:rPr lang="fi-FI" dirty="0" smtClean="0"/>
              <a:t>Kestävän </a:t>
            </a:r>
            <a:r>
              <a:rPr lang="fi-FI" dirty="0"/>
              <a:t>tulevaisuuden saavuttamiseen tarvitaan kaikki saatavilla olevat inhimilliset voimavarat.</a:t>
            </a:r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9195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7A </a:t>
            </a:r>
            <a:endParaRPr lang="fi-FI" dirty="0" smtClean="0"/>
          </a:p>
          <a:p>
            <a:r>
              <a:rPr lang="fi-FI" dirty="0" smtClean="0"/>
              <a:t>Miten </a:t>
            </a:r>
            <a:r>
              <a:rPr lang="fi-FI" dirty="0"/>
              <a:t>tilastolliset todisteet tukevat sukupuolten tasa-arvoa?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9903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7A </a:t>
            </a:r>
            <a:endParaRPr lang="fi-FI" dirty="0" smtClean="0"/>
          </a:p>
          <a:p>
            <a:r>
              <a:rPr lang="fi-FI" dirty="0" smtClean="0"/>
              <a:t>Miten </a:t>
            </a:r>
            <a:r>
              <a:rPr lang="fi-FI" dirty="0"/>
              <a:t>tilastolliset todisteet tukevat sukupuolten tasa-arvoa?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7B </a:t>
            </a:r>
            <a:endParaRPr lang="fi-FI" dirty="0" smtClean="0"/>
          </a:p>
          <a:p>
            <a:r>
              <a:rPr lang="fi-FI" dirty="0" smtClean="0"/>
              <a:t>Tasa-arvo </a:t>
            </a:r>
            <a:r>
              <a:rPr lang="fi-FI" dirty="0"/>
              <a:t>tuo taloudellisia etuja perheille, yhteisöille ja kokonaisille yhteiskunnille.</a:t>
            </a:r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723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8A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sanotaan talouskasvusta OECD-maissa?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9903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8A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sanotaan talouskasvusta OECD-maissa?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8B </a:t>
            </a:r>
            <a:endParaRPr lang="fi-FI" dirty="0" smtClean="0"/>
          </a:p>
          <a:p>
            <a:r>
              <a:rPr lang="fi-FI" dirty="0" smtClean="0"/>
              <a:t>Naisten </a:t>
            </a:r>
            <a:r>
              <a:rPr lang="fi-FI" dirty="0"/>
              <a:t>ja tyttöjen koulutuksen saaminen vastaa puolesta viimeisen 50 vuoden talouskasvusta.</a:t>
            </a:r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748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9A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vaikutuksia äitien koulutuksella on?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9903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/>
              <a:t>Ask and answer together with a partner.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/>
              <a:t>Feel free to translate this Q&amp;A into English for more challenge.</a:t>
            </a:r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202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9A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vaikutuksia äitien koulutuksella on?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9B </a:t>
            </a:r>
            <a:endParaRPr lang="fi-FI" dirty="0" smtClean="0"/>
          </a:p>
          <a:p>
            <a:r>
              <a:rPr lang="fi-FI" dirty="0" smtClean="0"/>
              <a:t>Heidän </a:t>
            </a:r>
            <a:r>
              <a:rPr lang="fi-FI" dirty="0"/>
              <a:t>tyttärensä käyvät koulua, lasten ja äitien kuolleisuus vähenee. He vaativat oikeuksiaan, etsivät rahoitusta hankkeilleen ja osallistuvat päätöksentekoon.</a:t>
            </a:r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984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10A </a:t>
            </a:r>
            <a:endParaRPr lang="fi-FI" dirty="0" smtClean="0"/>
          </a:p>
          <a:p>
            <a:r>
              <a:rPr lang="fi-FI" dirty="0" smtClean="0"/>
              <a:t>Miksi </a:t>
            </a:r>
            <a:r>
              <a:rPr lang="fi-FI" dirty="0"/>
              <a:t>Suomi on usein huipulla kansainvälisissä vertailuissa?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9903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10A </a:t>
            </a:r>
            <a:endParaRPr lang="fi-FI" dirty="0" smtClean="0"/>
          </a:p>
          <a:p>
            <a:r>
              <a:rPr lang="fi-FI" dirty="0" smtClean="0"/>
              <a:t>Miksi </a:t>
            </a:r>
            <a:r>
              <a:rPr lang="fi-FI" dirty="0"/>
              <a:t>Suomi on usein huipulla kansainvälisissä vertailuissa?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dirty="0"/>
              <a:t>10B Koulutusjärjestelmä on olennainen, sukupuolten välinen tasa-arvo oli tärkeä demokratian ja koko maan kehitykselle.</a:t>
            </a:r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4271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11A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sanotaan Suomen historiasta ennen itsenäisyyttä?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3392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11A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sanotaan Suomen historiasta ennen itsenäisyyttä?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dirty="0"/>
              <a:t>11B </a:t>
            </a:r>
            <a:endParaRPr lang="fi-FI" dirty="0" smtClean="0"/>
          </a:p>
          <a:p>
            <a:r>
              <a:rPr lang="fi-FI" dirty="0" smtClean="0"/>
              <a:t>Suomi </a:t>
            </a:r>
            <a:r>
              <a:rPr lang="fi-FI" dirty="0"/>
              <a:t>oli pitkään takapajuinen Ruotsin alue ja sitten Venäjän Imperiumin itsehallinnollinen suuriruhtinaskunta. </a:t>
            </a:r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6073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12A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tapahtui itsenäisyyden saamisen jälkeen?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3392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12A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tapahtui itsenäisyyden saamisen jälkeen?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12B </a:t>
            </a:r>
            <a:endParaRPr lang="fi-FI" dirty="0" smtClean="0"/>
          </a:p>
          <a:p>
            <a:r>
              <a:rPr lang="fi-FI" dirty="0" smtClean="0"/>
              <a:t>Taisteltiin </a:t>
            </a:r>
            <a:r>
              <a:rPr lang="fi-FI" dirty="0"/>
              <a:t>verinen sisällissota, jota seurasi kaksi sotaa Neuvostoliittoa vastaan.</a:t>
            </a:r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576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13A </a:t>
            </a:r>
            <a:endParaRPr lang="fi-FI" dirty="0" smtClean="0"/>
          </a:p>
          <a:p>
            <a:r>
              <a:rPr lang="fi-FI" dirty="0" smtClean="0"/>
              <a:t>Millä </a:t>
            </a:r>
            <a:r>
              <a:rPr lang="fi-FI" dirty="0"/>
              <a:t>tavoin esi-isämme olivat rohkeita?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3392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13A </a:t>
            </a:r>
            <a:endParaRPr lang="fi-FI" dirty="0" smtClean="0"/>
          </a:p>
          <a:p>
            <a:r>
              <a:rPr lang="fi-FI" dirty="0" smtClean="0"/>
              <a:t>Millä </a:t>
            </a:r>
            <a:r>
              <a:rPr lang="fi-FI" dirty="0"/>
              <a:t>tavoin esi-isämme olivat rohkeita?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13B </a:t>
            </a:r>
            <a:endParaRPr lang="fi-FI" dirty="0" smtClean="0"/>
          </a:p>
          <a:p>
            <a:r>
              <a:rPr lang="fi-FI" dirty="0" smtClean="0"/>
              <a:t>Suomalaisille </a:t>
            </a:r>
            <a:r>
              <a:rPr lang="fi-FI" dirty="0"/>
              <a:t>naisille annettiin täydet poliittiset oikeuden ensimmäisinä maailmassa.</a:t>
            </a:r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00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14A </a:t>
            </a:r>
            <a:endParaRPr lang="fi-FI" dirty="0" smtClean="0"/>
          </a:p>
          <a:p>
            <a:r>
              <a:rPr lang="fi-FI" dirty="0" smtClean="0"/>
              <a:t>Millä </a:t>
            </a:r>
            <a:r>
              <a:rPr lang="fi-FI" dirty="0"/>
              <a:t>tavoin naiset ovat olleet avaintekijä </a:t>
            </a:r>
            <a:r>
              <a:rPr lang="fi-FI" dirty="0" smtClean="0"/>
              <a:t>hyvinvointi-yhteiskunnan </a:t>
            </a:r>
            <a:r>
              <a:rPr lang="fi-FI" dirty="0"/>
              <a:t>rakentamisessa?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3392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1A </a:t>
            </a:r>
            <a:endParaRPr lang="fi-FI" dirty="0" smtClean="0"/>
          </a:p>
          <a:p>
            <a:r>
              <a:rPr lang="fi-FI" dirty="0" smtClean="0"/>
              <a:t>Mistä </a:t>
            </a:r>
            <a:r>
              <a:rPr lang="fi-FI" dirty="0"/>
              <a:t>ollaan yhtä mieltä?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202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14A </a:t>
            </a:r>
            <a:endParaRPr lang="fi-FI" dirty="0" smtClean="0"/>
          </a:p>
          <a:p>
            <a:r>
              <a:rPr lang="fi-FI" dirty="0" smtClean="0"/>
              <a:t>Millä </a:t>
            </a:r>
            <a:r>
              <a:rPr lang="fi-FI" dirty="0"/>
              <a:t>tavoin naiset ovat olleet avaintekijä </a:t>
            </a:r>
            <a:r>
              <a:rPr lang="fi-FI" dirty="0" smtClean="0"/>
              <a:t>hyvinvointi-yhteiskunnan </a:t>
            </a:r>
            <a:r>
              <a:rPr lang="fi-FI" dirty="0"/>
              <a:t>rakentamisessa?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14B </a:t>
            </a:r>
            <a:endParaRPr lang="fi-FI" dirty="0" smtClean="0"/>
          </a:p>
          <a:p>
            <a:r>
              <a:rPr lang="fi-FI" dirty="0" smtClean="0"/>
              <a:t>Tytöt </a:t>
            </a:r>
            <a:r>
              <a:rPr lang="fi-FI" dirty="0"/>
              <a:t>ja pojat koulutetaan tasa-arvoisesti, naisten työmarkkinoille osallistuminen on korkeaa, on julkisia palveluja, jotka hyödyttävät naisia ja äitejä.</a:t>
            </a:r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15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15A </a:t>
            </a:r>
            <a:endParaRPr lang="fi-FI" dirty="0" smtClean="0"/>
          </a:p>
          <a:p>
            <a:r>
              <a:rPr lang="fi-FI" dirty="0" smtClean="0"/>
              <a:t>Miksi </a:t>
            </a:r>
            <a:r>
              <a:rPr lang="fi-FI" dirty="0"/>
              <a:t>naisten pitää olla mukana päätöksenteossa?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3392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15A </a:t>
            </a:r>
            <a:endParaRPr lang="fi-FI" dirty="0" smtClean="0"/>
          </a:p>
          <a:p>
            <a:r>
              <a:rPr lang="fi-FI" dirty="0" smtClean="0"/>
              <a:t>Miksi </a:t>
            </a:r>
            <a:r>
              <a:rPr lang="fi-FI" dirty="0"/>
              <a:t>naisten pitää olla mukana päätöksenteossa?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15B </a:t>
            </a:r>
            <a:endParaRPr lang="fi-FI" dirty="0" smtClean="0"/>
          </a:p>
          <a:p>
            <a:r>
              <a:rPr lang="fi-FI" dirty="0" smtClean="0"/>
              <a:t>Miehet </a:t>
            </a:r>
            <a:r>
              <a:rPr lang="fi-FI" dirty="0"/>
              <a:t>tekevät päätöksiä naisten elämästä. Vain 22% parlamentaarikoista maailmassa on naisia.</a:t>
            </a:r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9137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16A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esteitä Tarja Halonen on rikkonut?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3392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16A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esteitä Tarja Halonen on rikkonut?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dirty="0"/>
              <a:t>16B </a:t>
            </a:r>
            <a:endParaRPr lang="fi-FI" dirty="0" smtClean="0"/>
          </a:p>
          <a:p>
            <a:r>
              <a:rPr lang="fi-FI" dirty="0" smtClean="0"/>
              <a:t>Hän </a:t>
            </a:r>
            <a:r>
              <a:rPr lang="fi-FI" dirty="0"/>
              <a:t>oli ensimmäinen naispuolinen ammattiyhdistysjuristi, ensimmäinen naisulkoministeri ja sitten Tasavallan Presidentti.</a:t>
            </a:r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7627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17A </a:t>
            </a:r>
            <a:endParaRPr lang="fi-FI" dirty="0" smtClean="0"/>
          </a:p>
          <a:p>
            <a:r>
              <a:rPr lang="fi-FI" dirty="0" smtClean="0"/>
              <a:t>Mikä </a:t>
            </a:r>
            <a:r>
              <a:rPr lang="fi-FI" dirty="0"/>
              <a:t>merkitys tällaisilla huippukokouksilla on?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3392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17A </a:t>
            </a:r>
            <a:endParaRPr lang="fi-FI" dirty="0" smtClean="0"/>
          </a:p>
          <a:p>
            <a:r>
              <a:rPr lang="fi-FI" dirty="0" smtClean="0"/>
              <a:t>Mikä </a:t>
            </a:r>
            <a:r>
              <a:rPr lang="fi-FI" dirty="0"/>
              <a:t>merkitys tällaisilla huippukokouksilla on?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17B </a:t>
            </a:r>
            <a:endParaRPr lang="fi-FI" dirty="0" smtClean="0"/>
          </a:p>
          <a:p>
            <a:r>
              <a:rPr lang="fi-FI" dirty="0" smtClean="0"/>
              <a:t>Ne </a:t>
            </a:r>
            <a:r>
              <a:rPr lang="fi-FI" dirty="0"/>
              <a:t>rohkaisevat etenkin nuoria naisia olemaan aktiivisia.</a:t>
            </a:r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1279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1A </a:t>
            </a:r>
            <a:endParaRPr lang="fi-FI" dirty="0" smtClean="0"/>
          </a:p>
          <a:p>
            <a:r>
              <a:rPr lang="fi-FI" dirty="0" smtClean="0"/>
              <a:t>Mistä </a:t>
            </a:r>
            <a:r>
              <a:rPr lang="fi-FI" dirty="0"/>
              <a:t>ollaan yhtä mieltä?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1B </a:t>
            </a:r>
            <a:endParaRPr lang="fi-FI" dirty="0" smtClean="0"/>
          </a:p>
          <a:p>
            <a:r>
              <a:rPr lang="fi-FI" dirty="0" smtClean="0"/>
              <a:t>Paremman </a:t>
            </a:r>
            <a:r>
              <a:rPr lang="fi-FI" dirty="0"/>
              <a:t>tulevaisuuden takaamiseksi molemmille sukupuolille pitää saada samat oikeudet ja </a:t>
            </a:r>
            <a:r>
              <a:rPr lang="fi-FI" dirty="0" smtClean="0"/>
              <a:t>mahdollisuudet.</a:t>
            </a:r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574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2A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sanotaan sukupuolesta?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0321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2A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sanotaan sukupuolesta?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2B </a:t>
            </a:r>
            <a:endParaRPr lang="fi-FI" dirty="0" smtClean="0"/>
          </a:p>
          <a:p>
            <a:r>
              <a:rPr lang="fi-FI" dirty="0" smtClean="0"/>
              <a:t>Se </a:t>
            </a:r>
            <a:r>
              <a:rPr lang="fi-FI" dirty="0"/>
              <a:t>ei ole enää marginaalinen kysymys, </a:t>
            </a:r>
            <a:r>
              <a:rPr lang="fi-FI" dirty="0" smtClean="0"/>
              <a:t>vaan maailmanlaajuisesti </a:t>
            </a:r>
            <a:r>
              <a:rPr lang="fi-FI" dirty="0"/>
              <a:t>ydinkysymys.</a:t>
            </a:r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854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3A </a:t>
            </a:r>
            <a:endParaRPr lang="fi-FI" dirty="0" smtClean="0"/>
          </a:p>
          <a:p>
            <a:r>
              <a:rPr lang="fi-FI" dirty="0" smtClean="0"/>
              <a:t>Minkälaista </a:t>
            </a:r>
            <a:r>
              <a:rPr lang="fi-FI" dirty="0"/>
              <a:t>epävarmuutta maailmassa on?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9903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3A </a:t>
            </a:r>
            <a:endParaRPr lang="fi-FI" dirty="0" smtClean="0"/>
          </a:p>
          <a:p>
            <a:r>
              <a:rPr lang="fi-FI" dirty="0" smtClean="0"/>
              <a:t>Minkälaista </a:t>
            </a:r>
            <a:r>
              <a:rPr lang="fi-FI" dirty="0"/>
              <a:t>epävarmuutta maailmassa on?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3B </a:t>
            </a:r>
            <a:endParaRPr lang="fi-FI" dirty="0" smtClean="0"/>
          </a:p>
          <a:p>
            <a:r>
              <a:rPr lang="fi-FI" dirty="0" smtClean="0"/>
              <a:t>Sotia</a:t>
            </a:r>
            <a:r>
              <a:rPr lang="fi-FI" dirty="0"/>
              <a:t>, hallitsematonta maahanmuuttoa, maaperän köyhtymistä, talouskriisejä, poliittisia mullistuksia ja ennustamattomia tapahtumia.</a:t>
            </a:r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920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4A </a:t>
            </a:r>
            <a:endParaRPr lang="fi-FI" dirty="0" smtClean="0"/>
          </a:p>
          <a:p>
            <a:r>
              <a:rPr lang="fi-FI" dirty="0" smtClean="0"/>
              <a:t>Miksi </a:t>
            </a:r>
            <a:r>
              <a:rPr lang="fi-FI" dirty="0"/>
              <a:t>kestävän kehityksen tavoitteet täytyy toteuttaa laajalla rintamalla?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7 </a:t>
            </a:r>
            <a:r>
              <a:rPr lang="en-US" b="1" dirty="0" smtClean="0"/>
              <a:t>T6 </a:t>
            </a:r>
            <a:r>
              <a:rPr lang="en-US" b="1" dirty="0"/>
              <a:t>FAQ  =  Frequently Asked </a:t>
            </a:r>
            <a:r>
              <a:rPr lang="en-US" b="1" dirty="0" smtClean="0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9903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uudukko">
  <a:themeElements>
    <a:clrScheme name="Ruudukko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Ruudukko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Ruudukko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61</TotalTime>
  <Words>799</Words>
  <Application>Microsoft Office PowerPoint</Application>
  <PresentationFormat>Näytössä katseltava diaesitys (4:3)</PresentationFormat>
  <Paragraphs>139</Paragraphs>
  <Slides>36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36</vt:i4>
      </vt:variant>
    </vt:vector>
  </HeadingPairs>
  <TitlesOfParts>
    <vt:vector size="37" baseType="lpstr">
      <vt:lpstr>Ruudukko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  <vt:lpstr>Insights 7 T6 FAQ  =  Frequently Asked 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Insights 7 T1 FAQ  =  Frequently Asked Questions</dc:title>
  <dc:creator>Maxx</dc:creator>
  <cp:lastModifiedBy>Maxx</cp:lastModifiedBy>
  <cp:revision>3</cp:revision>
  <dcterms:created xsi:type="dcterms:W3CDTF">2020-09-08T18:39:15Z</dcterms:created>
  <dcterms:modified xsi:type="dcterms:W3CDTF">2020-09-08T19:41:03Z</dcterms:modified>
</cp:coreProperties>
</file>